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ink/ink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47"/>
  </p:notesMasterIdLst>
  <p:handoutMasterIdLst>
    <p:handoutMasterId r:id="rId48"/>
  </p:handoutMasterIdLst>
  <p:sldIdLst>
    <p:sldId id="1664" r:id="rId3"/>
    <p:sldId id="754" r:id="rId4"/>
    <p:sldId id="757" r:id="rId5"/>
    <p:sldId id="758" r:id="rId6"/>
    <p:sldId id="759" r:id="rId7"/>
    <p:sldId id="760" r:id="rId8"/>
    <p:sldId id="304" r:id="rId9"/>
    <p:sldId id="763" r:id="rId10"/>
    <p:sldId id="353" r:id="rId11"/>
    <p:sldId id="769" r:id="rId12"/>
    <p:sldId id="766" r:id="rId13"/>
    <p:sldId id="768" r:id="rId14"/>
    <p:sldId id="770" r:id="rId15"/>
    <p:sldId id="1665" r:id="rId16"/>
    <p:sldId id="1666" r:id="rId17"/>
    <p:sldId id="1439" r:id="rId18"/>
    <p:sldId id="1151" r:id="rId19"/>
    <p:sldId id="843" r:id="rId20"/>
    <p:sldId id="844" r:id="rId21"/>
    <p:sldId id="1334" r:id="rId22"/>
    <p:sldId id="1335" r:id="rId23"/>
    <p:sldId id="1668" r:id="rId24"/>
    <p:sldId id="1669" r:id="rId25"/>
    <p:sldId id="1667" r:id="rId26"/>
    <p:sldId id="1160" r:id="rId27"/>
    <p:sldId id="1678" r:id="rId28"/>
    <p:sldId id="1676" r:id="rId29"/>
    <p:sldId id="1677" r:id="rId30"/>
    <p:sldId id="1671" r:id="rId31"/>
    <p:sldId id="1672" r:id="rId32"/>
    <p:sldId id="1673" r:id="rId33"/>
    <p:sldId id="1674" r:id="rId34"/>
    <p:sldId id="1675" r:id="rId35"/>
    <p:sldId id="1679" r:id="rId36"/>
    <p:sldId id="1680" r:id="rId37"/>
    <p:sldId id="1344" r:id="rId38"/>
    <p:sldId id="1681" r:id="rId39"/>
    <p:sldId id="1682" r:id="rId40"/>
    <p:sldId id="1343" r:id="rId41"/>
    <p:sldId id="812" r:id="rId42"/>
    <p:sldId id="1683" r:id="rId43"/>
    <p:sldId id="1684" r:id="rId44"/>
    <p:sldId id="1685" r:id="rId45"/>
    <p:sldId id="1686" r:id="rId46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pos="416">
          <p15:clr>
            <a:srgbClr val="A4A3A4"/>
          </p15:clr>
        </p15:guide>
        <p15:guide id="3" pos="7256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61">
          <p15:clr>
            <a:srgbClr val="A4A3A4"/>
          </p15:clr>
        </p15:guide>
        <p15:guide id="7" pos="574">
          <p15:clr>
            <a:srgbClr val="A4A3A4"/>
          </p15:clr>
        </p15:guide>
        <p15:guide id="8" orient="horz" pos="1344">
          <p15:clr>
            <a:srgbClr val="A4A3A4"/>
          </p15:clr>
        </p15:guide>
        <p15:guide id="9" pos="2842">
          <p15:clr>
            <a:srgbClr val="A4A3A4"/>
          </p15:clr>
        </p15:guide>
        <p15:guide id="10" pos="3953">
          <p15:clr>
            <a:srgbClr val="A4A3A4"/>
          </p15:clr>
        </p15:guide>
        <p15:guide id="11" pos="6199">
          <p15:clr>
            <a:srgbClr val="A4A3A4"/>
          </p15:clr>
        </p15:guide>
        <p15:guide id="12" orient="horz" pos="3022">
          <p15:clr>
            <a:srgbClr val="A4A3A4"/>
          </p15:clr>
        </p15:guide>
        <p15:guide id="13" pos="1912">
          <p15:clr>
            <a:srgbClr val="A4A3A4"/>
          </p15:clr>
        </p15:guide>
        <p15:guide id="14" pos="7129">
          <p15:clr>
            <a:srgbClr val="A4A3A4"/>
          </p15:clr>
        </p15:guide>
        <p15:guide id="15" pos="74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8F8F8"/>
    <a:srgbClr val="CC0000"/>
    <a:srgbClr val="E9E8E8"/>
    <a:srgbClr val="B1D599"/>
    <a:srgbClr val="E9ECF1"/>
    <a:srgbClr val="0070C0"/>
    <a:srgbClr val="D4D6D8"/>
    <a:srgbClr val="345BA2"/>
    <a:srgbClr val="9A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94218" autoAdjust="0"/>
  </p:normalViewPr>
  <p:slideViewPr>
    <p:cSldViewPr snapToGrid="0">
      <p:cViewPr varScale="1">
        <p:scale>
          <a:sx n="120" d="100"/>
          <a:sy n="120" d="100"/>
        </p:scale>
        <p:origin x="824" y="192"/>
      </p:cViewPr>
      <p:guideLst>
        <p:guide orient="horz" pos="2750"/>
        <p:guide pos="416"/>
        <p:guide pos="7256"/>
        <p:guide orient="horz" pos="686"/>
        <p:guide orient="horz" pos="3929"/>
        <p:guide orient="horz" pos="3861"/>
        <p:guide pos="574"/>
        <p:guide orient="horz" pos="1344"/>
        <p:guide pos="2842"/>
        <p:guide pos="3953"/>
        <p:guide pos="6199"/>
        <p:guide orient="horz" pos="3022"/>
        <p:guide pos="1912"/>
        <p:guide pos="7129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7351"/>
    </p:cViewPr>
  </p:sorterViewPr>
  <p:notesViewPr>
    <p:cSldViewPr snapToGrid="0">
      <p:cViewPr varScale="1">
        <p:scale>
          <a:sx n="77" d="100"/>
          <a:sy n="77" d="100"/>
        </p:scale>
        <p:origin x="33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490-FF64-4E14-9FD5-152EC83BFEFD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2025/5/6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0980-588A-46BD-A44E-821F3031966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1:4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1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1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1:5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1:5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2:0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8:42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081E-B0B8-4EEC-9EDF-B291C7A31776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E2143-608D-44BB-86BA-48EFECE1B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1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9819E-B3B9-79FC-5011-030704DC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B3583-6286-71BB-792B-8239B0031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989DC-2CDA-4922-071E-DC40B929F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6221D-2628-5FC8-7AA1-E242011A8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51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69D9-5D52-F2CA-B724-5C19CBF0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86531-D79E-ED85-27D8-7C3B095FA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53FCA-492E-4341-AEDC-9F06ABF89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87968-05B6-9BD7-20B7-7DDE7F13B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07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000" b="1" dirty="0" err="1">
                <a:latin typeface="+mn-ea"/>
                <a:ea typeface="+mn-ea"/>
              </a:rPr>
              <a:t>ELMo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+mn-ea"/>
                <a:ea typeface="+mn-ea"/>
              </a:rPr>
              <a:t>2018</a:t>
            </a:r>
            <a:r>
              <a:rPr lang="zh-CN" altLang="en-US" sz="2000" b="1" dirty="0">
                <a:latin typeface="+mn-ea"/>
                <a:ea typeface="+mn-ea"/>
              </a:rPr>
              <a:t>）：从特征迁移到模型迁移，</a:t>
            </a:r>
            <a:r>
              <a:rPr lang="en-US" altLang="zh-CN" sz="2000" b="1" dirty="0">
                <a:latin typeface="+mn-ea"/>
                <a:ea typeface="+mn-ea"/>
              </a:rPr>
              <a:t>NLP </a:t>
            </a:r>
            <a:r>
              <a:rPr lang="zh-CN" altLang="en-US" sz="2000" b="1" dirty="0">
                <a:latin typeface="+mn-ea"/>
                <a:ea typeface="+mn-ea"/>
              </a:rPr>
              <a:t>新时代的敲门人（之一）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1800" b="1" dirty="0">
                <a:latin typeface="+mn-ea"/>
                <a:ea typeface="+mn-ea"/>
              </a:rPr>
              <a:t>使用双向</a:t>
            </a:r>
            <a:r>
              <a:rPr lang="en-US" altLang="zh-CN" sz="1800" b="1" dirty="0">
                <a:latin typeface="+mn-ea"/>
                <a:ea typeface="+mn-ea"/>
              </a:rPr>
              <a:t>LSTM</a:t>
            </a:r>
            <a:r>
              <a:rPr lang="zh-CN" altLang="en-US" sz="1800" b="1" dirty="0">
                <a:latin typeface="+mn-ea"/>
                <a:ea typeface="+mn-ea"/>
              </a:rPr>
              <a:t>计算单词的上下文特征表示</a:t>
            </a:r>
            <a:endParaRPr lang="en-US" altLang="zh-CN" sz="1800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sz="1800" b="1" dirty="0">
                <a:latin typeface="+mn-ea"/>
                <a:ea typeface="+mn-ea"/>
              </a:rPr>
              <a:t>解决单词表示的歧义问题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解决了上下文语义之困  </a:t>
            </a:r>
            <a:endParaRPr lang="en-US" altLang="zh-CN" sz="1800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000" b="1" dirty="0">
                <a:latin typeface="+mn-ea"/>
                <a:ea typeface="+mn-ea"/>
              </a:rPr>
              <a:t>采用更简单的架构与训练方法</a:t>
            </a:r>
            <a:endParaRPr lang="en-US" altLang="zh-CN" sz="2000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sz="1800" b="1" dirty="0">
                <a:latin typeface="+mn-ea"/>
                <a:ea typeface="+mn-ea"/>
              </a:rPr>
              <a:t>将词向量与双向 </a:t>
            </a:r>
            <a:r>
              <a:rPr lang="en-US" altLang="zh-CN" sz="1800" b="1" dirty="0">
                <a:latin typeface="+mn-ea"/>
                <a:ea typeface="+mn-ea"/>
              </a:rPr>
              <a:t>LSTM </a:t>
            </a:r>
            <a:r>
              <a:rPr lang="zh-CN" altLang="en-US" sz="1800" b="1" dirty="0">
                <a:latin typeface="+mn-ea"/>
                <a:ea typeface="+mn-ea"/>
              </a:rPr>
              <a:t>放到一起训练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用模型参数刻画向量嵌入</a:t>
            </a:r>
            <a:r>
              <a:rPr lang="en-US" altLang="zh-CN" sz="1800" b="1" dirty="0">
                <a:latin typeface="+mn-ea"/>
                <a:ea typeface="+mn-ea"/>
              </a:rPr>
              <a:t>(Embedding from Language Model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</a:p>
          <a:p>
            <a:pPr lvl="2">
              <a:lnSpc>
                <a:spcPct val="130000"/>
              </a:lnSpc>
            </a:pPr>
            <a:r>
              <a:rPr lang="zh-CN" altLang="en-US" sz="1800" b="1" dirty="0">
                <a:latin typeface="+mn-ea"/>
                <a:ea typeface="+mn-ea"/>
              </a:rPr>
              <a:t>充分利用深度学习的优势端到端训练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在预训练基础上直接针对下游任务精调</a:t>
            </a:r>
            <a:endParaRPr lang="en-US" altLang="zh-CN" sz="1800" b="1" dirty="0">
              <a:latin typeface="+mn-ea"/>
              <a:ea typeface="+mn-ea"/>
            </a:endParaRPr>
          </a:p>
          <a:p>
            <a:pPr marL="914377" lvl="2" indent="0">
              <a:lnSpc>
                <a:spcPct val="130000"/>
              </a:lnSpc>
              <a:buFont typeface="Arial" charset="0"/>
              <a:buNone/>
            </a:pPr>
            <a:endParaRPr lang="en-US" altLang="zh-CN" sz="1800" dirty="0">
              <a:latin typeface="+mn-ea"/>
              <a:ea typeface="+mn-ea"/>
            </a:endParaRPr>
          </a:p>
          <a:p>
            <a:pPr marL="914377" lvl="2" indent="0">
              <a:lnSpc>
                <a:spcPct val="130000"/>
              </a:lnSpc>
              <a:buFont typeface="Arial" charset="0"/>
              <a:buNone/>
            </a:pPr>
            <a:endParaRPr lang="en-US" altLang="zh-CN" sz="1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00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</a:t>
            </a:r>
            <a:r>
              <a:rPr lang="en-US" altLang="zh-CN" sz="1200" b="1">
                <a:latin typeface="+mn-ea"/>
              </a:rPr>
              <a:t>2018</a:t>
            </a:r>
            <a:r>
              <a:rPr lang="zh-CN" altLang="en-US" sz="1200" b="1">
                <a:latin typeface="+mn-ea"/>
              </a:rPr>
              <a:t>年，</a:t>
            </a:r>
            <a:r>
              <a:rPr lang="en-US" altLang="zh-CN" sz="1200" b="1">
                <a:latin typeface="+mn-ea"/>
              </a:rPr>
              <a:t>OpenAI</a:t>
            </a:r>
            <a:r>
              <a:rPr lang="zh-CN" altLang="en-US" sz="1200" b="1">
                <a:latin typeface="+mn-ea"/>
              </a:rPr>
              <a:t>和</a:t>
            </a:r>
            <a:r>
              <a:rPr lang="en-US" altLang="zh-CN" sz="1200" b="1">
                <a:latin typeface="+mn-ea"/>
              </a:rPr>
              <a:t>Google</a:t>
            </a:r>
            <a:r>
              <a:rPr lang="zh-CN" altLang="en-US" sz="1200" b="1">
                <a:latin typeface="+mn-ea"/>
              </a:rPr>
              <a:t>分别推出</a:t>
            </a:r>
            <a:r>
              <a:rPr lang="en-US" altLang="zh-CN" sz="1200" b="1">
                <a:latin typeface="+mn-ea"/>
              </a:rPr>
              <a:t>GPT</a:t>
            </a:r>
            <a:r>
              <a:rPr lang="zh-CN" altLang="en-US" sz="1200" b="1">
                <a:latin typeface="+mn-ea"/>
              </a:rPr>
              <a:t>与</a:t>
            </a:r>
            <a:r>
              <a:rPr lang="en-US" altLang="zh-CN" sz="1200" b="1">
                <a:latin typeface="+mn-ea"/>
              </a:rPr>
              <a:t>BERT</a:t>
            </a:r>
            <a:r>
              <a:rPr lang="zh-CN" altLang="en-US" sz="1200" b="1">
                <a:latin typeface="+mn-ea"/>
              </a:rPr>
              <a:t>，打开了自然语言处理新篇章，它们都以</a:t>
            </a:r>
            <a:r>
              <a:rPr lang="en-US" altLang="zh-CN" sz="1200" b="1">
                <a:latin typeface="+mn-ea"/>
              </a:rPr>
              <a:t>transformer</a:t>
            </a:r>
            <a:r>
              <a:rPr lang="zh-CN" altLang="en-US" sz="1200" b="1">
                <a:latin typeface="+mn-ea"/>
              </a:rPr>
              <a:t>架构为核心，在</a:t>
            </a:r>
            <a:r>
              <a:rPr lang="en-US" altLang="zh-CN" sz="1200" b="1">
                <a:latin typeface="+mn-ea"/>
              </a:rPr>
              <a:t>NLP</a:t>
            </a:r>
            <a:r>
              <a:rPr lang="zh-CN" altLang="en-US" sz="1200" b="1">
                <a:latin typeface="+mn-ea"/>
              </a:rPr>
              <a:t>领域奠定“预训练</a:t>
            </a:r>
            <a:r>
              <a:rPr lang="en-US" altLang="zh-CN" sz="1200" b="1">
                <a:latin typeface="+mn-ea"/>
              </a:rPr>
              <a:t>+</a:t>
            </a:r>
            <a:r>
              <a:rPr lang="zh-CN" altLang="en-US" sz="1200" b="1">
                <a:latin typeface="+mn-ea"/>
              </a:rPr>
              <a:t>精调”的范式，预训练模型，面向任务类型收敛为两大类：自然语言理解（</a:t>
            </a:r>
            <a:r>
              <a:rPr lang="en-US" altLang="zh-CN" sz="1200" b="1">
                <a:latin typeface="+mn-ea"/>
              </a:rPr>
              <a:t>NLU</a:t>
            </a:r>
            <a:r>
              <a:rPr lang="zh-CN" altLang="en-US" sz="1200" b="1">
                <a:latin typeface="+mn-ea"/>
              </a:rPr>
              <a:t>）任务和自然语言生成任务（</a:t>
            </a:r>
            <a:r>
              <a:rPr lang="en-US" altLang="zh-CN" sz="1200" b="1">
                <a:latin typeface="+mn-ea"/>
              </a:rPr>
              <a:t>NLG</a:t>
            </a:r>
            <a:r>
              <a:rPr lang="zh-CN" altLang="en-US" b="1">
                <a:latin typeface="+mn-ea"/>
              </a:rPr>
              <a:t>）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01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412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38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通过预训练和微调的方式，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可以广泛应用到各种下游任务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28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AFE90-8866-248C-1768-992BC66E2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C3B71-4728-DE78-A41E-1B3A73E6A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AF274-AD1D-4725-DE88-806F2E729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299CC-34FF-B36F-7BBD-C0D2316C36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921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C816-327B-DEC8-A421-DB27F884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D0104-B03F-4F15-2226-3F944C669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4EACB3-5DA2-68AA-0A36-C1178461B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24F7-AE36-A3E9-97B0-6BABC78C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13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6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0E9D-12FF-DF49-45EF-D6C6F231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AC34B-87F4-3FA6-F938-7D08F7B4E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6AC6-17A2-1503-18E0-3757B2262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55900-E66F-8709-686C-B163ED4545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88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B133-AC3D-D6D1-EB0F-E7C51F520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324BC-1B7D-693E-AC1D-A390F42CD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C598B-8663-0F71-1A3D-3ABB9198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A2DE1-4C7C-7AE1-3B51-A0137DDF8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136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E032C-C7B4-D6EA-98C1-C74E8831D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F1A79-0F87-7222-4AE2-8849F5A70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3E4EF-74FA-EDAF-0893-769921969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7178B-6DC8-5E0F-DC71-F81512315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822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B83-B89B-1E26-1DA7-221450EE8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FA448-E325-0D1B-6BB9-2BCD69E49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14047-9DC5-782F-E530-416F44938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96E07-2AE5-879E-E794-DA29757D9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89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613C2-1141-C876-81B4-34A64A756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69D66F-5670-640C-1196-18965F108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BD72C-0F84-A5A3-E56D-DB3506730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F92FA-C2DB-7415-A2F8-259EF948D7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774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2184E-FC5A-AB32-496B-5E8D8F53C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30365-460E-1A83-52AB-F02A9E96A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0E942-0EA6-2DB4-D0BF-E09939EF2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6A6C4-C30C-C03A-52A8-AC1C03D25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05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9B2B5-AC96-BEE3-7F0F-1F5E769C0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39854-9866-E88E-7160-042E7C468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4ED7F-A5B4-6FF7-1585-EDAA19A42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960D8-E8D7-85E1-6EF5-5B0D76373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96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3706-A50F-3A80-E2B9-33E0A435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F1570-1E55-7C2B-95A7-275E49856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3AB9D-CDB9-9498-B04B-304EFD16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3665D-3741-781E-5146-B5F8566C41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520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929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DAFDF-0FC7-81DF-FF38-1E5BFB921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70691-FBD8-3D37-7CF5-BBB8C9187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1B5BF-C681-4618-7640-27E083502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4B710-FE60-7BC1-4368-057305F31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1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68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3256D-CCD3-D70A-39A0-126FEC7B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C662A-382E-A23E-FFE0-3CDFAE8C5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EBB47-54D3-CD7E-D7A7-3EFED23FC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B0713-7D48-B30F-DFDC-6CA661049C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074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800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D5487-E005-EAD0-73FA-0BE70995A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E94AE-FF86-6D44-B048-228E5095E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3B3AB-1F85-88B4-5483-F63AD995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4052B-BA3F-C868-DB9C-947AB9C81D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135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3847-29B6-B6C0-A683-69DAE04DE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11657-0755-C06B-2B8E-06D66E3A7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3FA16-73FE-942E-5407-1122D08A7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E4FA-DCBE-F3AE-A968-76A131A70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759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05F59-BD35-92B2-A2D7-AD920565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9F251-7F68-501C-A6E3-F8C3C33D0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97CBD-D4BD-8CBC-B866-374EA6A8B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21482-9711-7C2E-1E3B-129CDA17B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026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E3C0E-863A-879A-6DAB-F201C0CA7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F9AD4-B18F-72B8-104A-6C0AB80FD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E0B12-D648-EE15-A33F-DB14F022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EA6AC-49E0-2320-4E34-66489D83F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26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1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baseline="0" dirty="0"/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73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8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77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70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75522" y="404816"/>
            <a:ext cx="400050" cy="400050"/>
          </a:xfrm>
          <a:prstGeom prst="ellipse">
            <a:avLst/>
          </a:prstGeom>
          <a:solidFill>
            <a:srgbClr val="DDF3FF"/>
          </a:solidFill>
          <a:ln>
            <a:noFill/>
          </a:ln>
          <a:effectLst>
            <a:outerShdw blurRad="127000" dist="63500" dir="5400000" sx="89000" sy="89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66628" y="450535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3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4892" y="36969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598485" y="401637"/>
            <a:ext cx="1609725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思源宋体 CN Heavy" pitchFamily="18" charset="-122"/>
                <a:ea typeface="思源宋体 CN Heavy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425" y="225539"/>
            <a:ext cx="2017951" cy="371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20503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62874" y="636814"/>
            <a:ext cx="12317747" cy="13407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5151" cy="626673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3786" y="115576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2062163" y="1100138"/>
            <a:ext cx="9482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12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4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_Ann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>
            <a:extLst>
              <a:ext uri="{FF2B5EF4-FFF2-40B4-BE49-F238E27FC236}">
                <a16:creationId xmlns:a16="http://schemas.microsoft.com/office/drawing/2014/main" id="{1DA8CCA5-D85F-19FF-B6FA-7552AC960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2EBAF2-EDBF-AD44-CF7E-C702942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5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的风景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8795" y="260249"/>
            <a:ext cx="3124445" cy="1014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主要内容</a:t>
            </a:r>
            <a:endParaRPr kumimoji="0" lang="zh-CN" altLang="en-US" sz="6000" b="1" i="0" u="none" strike="noStrike" kern="1200" cap="none" spc="0" normalizeH="0" baseline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930118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>
            <a:off x="8737939" y="5925885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9766476" y="5983893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Rectangle: Rounded Corners 2"/>
          <p:cNvSpPr/>
          <p:nvPr userDrawn="1"/>
        </p:nvSpPr>
        <p:spPr>
          <a:xfrm>
            <a:off x="83978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152292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2" name="图形 6"/>
          <p:cNvSpPr/>
          <p:nvPr userDrawn="1"/>
        </p:nvSpPr>
        <p:spPr>
          <a:xfrm>
            <a:off x="1682840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6024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"/>
          <p:cNvSpPr/>
          <p:nvPr userDrawn="1"/>
        </p:nvSpPr>
        <p:spPr>
          <a:xfrm>
            <a:off x="366507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434821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3" name="图形 6"/>
          <p:cNvSpPr/>
          <p:nvPr userDrawn="1"/>
        </p:nvSpPr>
        <p:spPr>
          <a:xfrm>
            <a:off x="4463828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48553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2"/>
          <p:cNvSpPr/>
          <p:nvPr userDrawn="1"/>
        </p:nvSpPr>
        <p:spPr>
          <a:xfrm>
            <a:off x="6427775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7" name="矩形: 圆角 46"/>
          <p:cNvSpPr/>
          <p:nvPr userDrawn="1"/>
        </p:nvSpPr>
        <p:spPr>
          <a:xfrm>
            <a:off x="7110908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9" name="图形 6"/>
          <p:cNvSpPr/>
          <p:nvPr userDrawn="1"/>
        </p:nvSpPr>
        <p:spPr>
          <a:xfrm>
            <a:off x="7217345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7248231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2"/>
          <p:cNvSpPr/>
          <p:nvPr userDrawn="1"/>
        </p:nvSpPr>
        <p:spPr>
          <a:xfrm>
            <a:off x="924451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992765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55" name="图形 6"/>
          <p:cNvSpPr/>
          <p:nvPr userDrawn="1"/>
        </p:nvSpPr>
        <p:spPr>
          <a:xfrm>
            <a:off x="10037189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1006497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87270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3" name="文本占位符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72331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4" name="文本占位符 2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5038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5" name="文本占位符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46184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6" name="文本占位符 2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8172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8837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文本占位符 2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3615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8" name="文本占位符 2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62975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EA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 userDrawn="1"/>
        </p:nvSpPr>
        <p:spPr>
          <a:xfrm>
            <a:off x="1299517" y="2246684"/>
            <a:ext cx="9592966" cy="256552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6" name="图片 15" descr="城市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500" y="0"/>
            <a:ext cx="12184501" cy="6858000"/>
          </a:xfrm>
          <a:custGeom>
            <a:avLst/>
            <a:gdLst>
              <a:gd name="connsiteX0" fmla="*/ 0 w 12184501"/>
              <a:gd name="connsiteY0" fmla="*/ 0 h 6858000"/>
              <a:gd name="connsiteX1" fmla="*/ 12184501 w 12184501"/>
              <a:gd name="connsiteY1" fmla="*/ 0 h 6858000"/>
              <a:gd name="connsiteX2" fmla="*/ 12184501 w 12184501"/>
              <a:gd name="connsiteY2" fmla="*/ 6858000 h 6858000"/>
              <a:gd name="connsiteX3" fmla="*/ 0 w 1218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501" h="6858000">
                <a:moveTo>
                  <a:pt x="0" y="0"/>
                </a:moveTo>
                <a:lnTo>
                  <a:pt x="12184501" y="0"/>
                </a:lnTo>
                <a:lnTo>
                  <a:pt x="1218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 userDrawn="1"/>
        </p:nvSpPr>
        <p:spPr>
          <a:xfrm>
            <a:off x="8126341" y="1361826"/>
            <a:ext cx="2076356" cy="1769716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749300" dist="571500" dir="5400000" sx="90000" sy="9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0" y="5925885"/>
            <a:ext cx="12192000" cy="932115"/>
            <a:chOff x="0" y="5925885"/>
            <a:chExt cx="12192000" cy="93211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V="1">
            <a:off x="-7499" y="948"/>
            <a:ext cx="12192000" cy="932115"/>
            <a:chOff x="0" y="5925885"/>
            <a:chExt cx="12192000" cy="93211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886837" y="2914102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92554" y="1454960"/>
            <a:ext cx="2165565" cy="1579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sp>
        <p:nvSpPr>
          <p:cNvPr id="15" name="任意多边形: 形状 14"/>
          <p:cNvSpPr/>
          <p:nvPr userDrawn="1"/>
        </p:nvSpPr>
        <p:spPr>
          <a:xfrm flipH="1">
            <a:off x="0" y="6109132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flipH="1">
            <a:off x="8737939" y="6104899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9766476" y="6162907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>
            <a:alphaModFix amt="9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 flipH="1">
            <a:off x="4985655" y="-2667000"/>
            <a:ext cx="6858000" cy="12192000"/>
          </a:xfrm>
          <a:custGeom>
            <a:avLst/>
            <a:gdLst>
              <a:gd name="connsiteX0" fmla="*/ 6858000 w 6858000"/>
              <a:gd name="connsiteY0" fmla="*/ 12192000 h 12192000"/>
              <a:gd name="connsiteX1" fmla="*/ 6858000 w 6858000"/>
              <a:gd name="connsiteY1" fmla="*/ 0 h 12192000"/>
              <a:gd name="connsiteX2" fmla="*/ 0 w 6858000"/>
              <a:gd name="connsiteY2" fmla="*/ 0 h 12192000"/>
              <a:gd name="connsiteX3" fmla="*/ 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12192000"/>
                </a:move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rcRect t="41770" r="28331"/>
          <a:stretch>
            <a:fillRect/>
          </a:stretch>
        </p:blipFill>
        <p:spPr>
          <a:xfrm>
            <a:off x="3453324" y="0"/>
            <a:ext cx="8738676" cy="3422194"/>
          </a:xfrm>
          <a:custGeom>
            <a:avLst/>
            <a:gdLst>
              <a:gd name="connsiteX0" fmla="*/ 0 w 8738676"/>
              <a:gd name="connsiteY0" fmla="*/ 0 h 3422194"/>
              <a:gd name="connsiteX1" fmla="*/ 8738676 w 8738676"/>
              <a:gd name="connsiteY1" fmla="*/ 0 h 3422194"/>
              <a:gd name="connsiteX2" fmla="*/ 8738676 w 8738676"/>
              <a:gd name="connsiteY2" fmla="*/ 3422194 h 3422194"/>
              <a:gd name="connsiteX3" fmla="*/ 0 w 8738676"/>
              <a:gd name="connsiteY3" fmla="*/ 3422194 h 342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8676" h="3422194">
                <a:moveTo>
                  <a:pt x="0" y="0"/>
                </a:moveTo>
                <a:lnTo>
                  <a:pt x="8738676" y="0"/>
                </a:lnTo>
                <a:lnTo>
                  <a:pt x="8738676" y="3422194"/>
                </a:lnTo>
                <a:lnTo>
                  <a:pt x="0" y="3422194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/>
        </p:nvSpPr>
        <p:spPr>
          <a:xfrm>
            <a:off x="0" y="3859854"/>
            <a:ext cx="3938003" cy="2998146"/>
          </a:xfrm>
          <a:custGeom>
            <a:avLst/>
            <a:gdLst>
              <a:gd name="connsiteX0" fmla="*/ 0 w 3938003"/>
              <a:gd name="connsiteY0" fmla="*/ 0 h 2998146"/>
              <a:gd name="connsiteX1" fmla="*/ 65193 w 3938003"/>
              <a:gd name="connsiteY1" fmla="*/ 22658 h 2998146"/>
              <a:gd name="connsiteX2" fmla="*/ 699387 w 3938003"/>
              <a:gd name="connsiteY2" fmla="*/ 184583 h 2998146"/>
              <a:gd name="connsiteX3" fmla="*/ 2746864 w 3938003"/>
              <a:gd name="connsiteY3" fmla="*/ 311583 h 2998146"/>
              <a:gd name="connsiteX4" fmla="*/ 3516483 w 3938003"/>
              <a:gd name="connsiteY4" fmla="*/ 1467283 h 2998146"/>
              <a:gd name="connsiteX5" fmla="*/ 3933154 w 3938003"/>
              <a:gd name="connsiteY5" fmla="*/ 2942035 h 2998146"/>
              <a:gd name="connsiteX6" fmla="*/ 3938003 w 3938003"/>
              <a:gd name="connsiteY6" fmla="*/ 2998146 h 2998146"/>
              <a:gd name="connsiteX7" fmla="*/ 0 w 3938003"/>
              <a:gd name="connsiteY7" fmla="*/ 2998146 h 299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003" h="2998146">
                <a:moveTo>
                  <a:pt x="0" y="0"/>
                </a:moveTo>
                <a:lnTo>
                  <a:pt x="65193" y="22658"/>
                </a:lnTo>
                <a:cubicBezTo>
                  <a:pt x="237181" y="82983"/>
                  <a:pt x="436961" y="150717"/>
                  <a:pt x="699387" y="184583"/>
                </a:cubicBezTo>
                <a:cubicBezTo>
                  <a:pt x="1224240" y="252316"/>
                  <a:pt x="2277349" y="97800"/>
                  <a:pt x="2746864" y="311583"/>
                </a:cubicBezTo>
                <a:cubicBezTo>
                  <a:pt x="3216380" y="525366"/>
                  <a:pt x="3385793" y="880966"/>
                  <a:pt x="3516483" y="1467283"/>
                </a:cubicBezTo>
                <a:cubicBezTo>
                  <a:pt x="3589996" y="1797087"/>
                  <a:pt x="3864139" y="2414872"/>
                  <a:pt x="3933154" y="2942035"/>
                </a:cubicBezTo>
                <a:lnTo>
                  <a:pt x="3938003" y="2998146"/>
                </a:lnTo>
                <a:lnTo>
                  <a:pt x="0" y="2998146"/>
                </a:lnTo>
                <a:close/>
              </a:path>
            </a:pathLst>
          </a:custGeom>
          <a:gradFill flip="none" rotWithShape="1">
            <a:gsLst>
              <a:gs pos="96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grpSp>
        <p:nvGrpSpPr>
          <p:cNvPr id="1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/>
          <a:srcRect l="66903" t="11101"/>
          <a:stretch>
            <a:fillRect/>
          </a:stretch>
        </p:blipFill>
        <p:spPr>
          <a:xfrm>
            <a:off x="0" y="0"/>
            <a:ext cx="4035492" cy="3723352"/>
          </a:xfrm>
          <a:custGeom>
            <a:avLst/>
            <a:gdLst>
              <a:gd name="connsiteX0" fmla="*/ 0 w 4035492"/>
              <a:gd name="connsiteY0" fmla="*/ 0 h 3723352"/>
              <a:gd name="connsiteX1" fmla="*/ 4035492 w 4035492"/>
              <a:gd name="connsiteY1" fmla="*/ 0 h 3723352"/>
              <a:gd name="connsiteX2" fmla="*/ 4035492 w 4035492"/>
              <a:gd name="connsiteY2" fmla="*/ 3723352 h 3723352"/>
              <a:gd name="connsiteX3" fmla="*/ 0 w 4035492"/>
              <a:gd name="connsiteY3" fmla="*/ 3723352 h 372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92" h="3723352">
                <a:moveTo>
                  <a:pt x="0" y="0"/>
                </a:moveTo>
                <a:lnTo>
                  <a:pt x="4035492" y="0"/>
                </a:lnTo>
                <a:lnTo>
                  <a:pt x="4035492" y="3723352"/>
                </a:lnTo>
                <a:lnTo>
                  <a:pt x="0" y="3723352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 userDrawn="1"/>
        </p:nvSpPr>
        <p:spPr>
          <a:xfrm>
            <a:off x="7902710" y="4477145"/>
            <a:ext cx="4289290" cy="1949837"/>
          </a:xfrm>
          <a:custGeom>
            <a:avLst/>
            <a:gdLst>
              <a:gd name="connsiteX0" fmla="*/ 878320 w 4289290"/>
              <a:gd name="connsiteY0" fmla="*/ 1602 h 1949837"/>
              <a:gd name="connsiteX1" fmla="*/ 3350516 w 4289290"/>
              <a:gd name="connsiteY1" fmla="*/ 1016625 h 1949837"/>
              <a:gd name="connsiteX2" fmla="*/ 4281711 w 4289290"/>
              <a:gd name="connsiteY2" fmla="*/ 542851 h 1949837"/>
              <a:gd name="connsiteX3" fmla="*/ 4289290 w 4289290"/>
              <a:gd name="connsiteY3" fmla="*/ 540426 h 1949837"/>
              <a:gd name="connsiteX4" fmla="*/ 4289290 w 4289290"/>
              <a:gd name="connsiteY4" fmla="*/ 1657812 h 1949837"/>
              <a:gd name="connsiteX5" fmla="*/ 4152903 w 4289290"/>
              <a:gd name="connsiteY5" fmla="*/ 1694533 h 1949837"/>
              <a:gd name="connsiteX6" fmla="*/ 2629921 w 4289290"/>
              <a:gd name="connsiteY6" fmla="*/ 1947062 h 1949837"/>
              <a:gd name="connsiteX7" fmla="*/ 80123 w 4289290"/>
              <a:gd name="connsiteY7" fmla="*/ 1294547 h 1949837"/>
              <a:gd name="connsiteX8" fmla="*/ 878320 w 4289290"/>
              <a:gd name="connsiteY8" fmla="*/ 1602 h 19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290" h="1949837">
                <a:moveTo>
                  <a:pt x="878320" y="1602"/>
                </a:moveTo>
                <a:cubicBezTo>
                  <a:pt x="1423386" y="-44719"/>
                  <a:pt x="2753715" y="928012"/>
                  <a:pt x="3350516" y="1016625"/>
                </a:cubicBezTo>
                <a:cubicBezTo>
                  <a:pt x="3835416" y="1088622"/>
                  <a:pt x="4039772" y="648759"/>
                  <a:pt x="4281711" y="542851"/>
                </a:cubicBezTo>
                <a:lnTo>
                  <a:pt x="4289290" y="540426"/>
                </a:lnTo>
                <a:lnTo>
                  <a:pt x="4289290" y="1657812"/>
                </a:lnTo>
                <a:lnTo>
                  <a:pt x="4152903" y="1694533"/>
                </a:lnTo>
                <a:cubicBezTo>
                  <a:pt x="3688728" y="1821191"/>
                  <a:pt x="3126485" y="1972236"/>
                  <a:pt x="2629921" y="1947062"/>
                </a:cubicBezTo>
                <a:cubicBezTo>
                  <a:pt x="1835419" y="1906783"/>
                  <a:pt x="368361" y="1618791"/>
                  <a:pt x="80123" y="1294547"/>
                </a:cubicBezTo>
                <a:cubicBezTo>
                  <a:pt x="-208116" y="970304"/>
                  <a:pt x="333255" y="47923"/>
                  <a:pt x="878320" y="1602"/>
                </a:cubicBezTo>
                <a:close/>
              </a:path>
            </a:pathLst>
          </a:custGeom>
          <a:gradFill flip="none" rotWithShape="1">
            <a:gsLst>
              <a:gs pos="79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3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Rectangle: Rounded Corners 2"/>
          <p:cNvSpPr/>
          <p:nvPr userDrawn="1"/>
        </p:nvSpPr>
        <p:spPr>
          <a:xfrm>
            <a:off x="5075767" y="3937000"/>
            <a:ext cx="2040466" cy="4572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61199" y="2170618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感谢观看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tmp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5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5" Type="http://schemas.openxmlformats.org/officeDocument/2006/relationships/image" Target="../media/image56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customXml" Target="../ink/ink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7" y="2412486"/>
            <a:ext cx="101671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3.7 </a:t>
            </a:r>
            <a:r>
              <a:rPr kumimoji="0" lang="zh-CN" altLang="en-US" sz="60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词向量进阶与预训练</a:t>
            </a:r>
            <a:endParaRPr kumimoji="0" lang="en-US" altLang="zh-CN" sz="60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kumimoji="0" lang="en-US" altLang="zh-CN" sz="60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4936" y="5212771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the two sets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972963" y="938012"/>
                <a:ext cx="8649729" cy="578261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 We end up with U and V from all the vectors u and v (in columns)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Both capture similar co-occurrence information. It turns out the best solution is to simply sum them up: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𝑓𝑖𝑛𝑎𝑙</m:t>
                        </m:r>
                      </m:sub>
                    </m:sSub>
                    <m:r>
                      <a:rPr lang="en-US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i="1">
                        <a:latin typeface="Cambria Math" charset="0"/>
                        <a:sym typeface="Wingdings"/>
                      </a:rPr>
                      <m:t>𝑈</m:t>
                    </m:r>
                    <m:r>
                      <a:rPr lang="en-US" i="1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i="1">
                        <a:latin typeface="Cambria Math" charset="0"/>
                        <a:sym typeface="Wingdings"/>
                      </a:rPr>
                      <m:t>𝑉</m:t>
                    </m:r>
                  </m:oMath>
                </a14:m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63" y="938012"/>
                <a:ext cx="8649729" cy="5782613"/>
              </a:xfrm>
              <a:prstGeom prst="rect">
                <a:avLst/>
              </a:prstGeom>
              <a:blipFill>
                <a:blip r:embed="rId3"/>
                <a:stretch>
                  <a:fillRect l="-1320" t="-1754" r="-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58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Relationships in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972963" y="938012"/>
                <a:ext cx="8649729" cy="578261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 These representations are very good at encoding dimensions of similarity!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Analogies testing dimensions of similarity can be solved quite well just by doing vector subtraction in the embedding space Syntactically</a:t>
                </a:r>
              </a:p>
              <a:p>
                <a:pPr lvl="1"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  <a:p>
                <a:pPr marL="45718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𝑎𝑝𝑝𝑙𝑒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𝑎𝑝𝑝𝑙𝑒𝑠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𝑐𝑎𝑟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𝑐𝑎𝑟𝑠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𝑓𝑎𝑚𝑖𝑙𝑦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𝑓𝑎𝑚𝑖𝑙𝑖𝑒𝑠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457189" lvl="1" indent="0">
                  <a:buNone/>
                </a:pPr>
                <a:endParaRPr lang="en-US" dirty="0">
                  <a:sym typeface="Wingdings"/>
                </a:endParaRPr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Similarly for verb and adjective morphological forms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Semantically (</a:t>
                </a:r>
                <a:r>
                  <a:rPr lang="en-US" dirty="0" err="1">
                    <a:sym typeface="Wingdings"/>
                  </a:rPr>
                  <a:t>Semeval</a:t>
                </a:r>
                <a:r>
                  <a:rPr lang="en-US" dirty="0">
                    <a:sym typeface="Wingdings"/>
                  </a:rPr>
                  <a:t> 2012 task 2)</a:t>
                </a:r>
              </a:p>
              <a:p>
                <a:pPr marL="45718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𝑠h𝑖𝑟𝑡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𝑐𝑙𝑜𝑡h𝑖𝑛𝑔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𝑐h𝑎𝑖𝑟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𝑓𝑢𝑟𝑛𝑖𝑡𝑢𝑟𝑒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45718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𝑘𝑖𝑛𝑔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𝑚𝑎𝑛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𝑞𝑢𝑒𝑒𝑛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Wingdings"/>
                </a:endParaRPr>
              </a:p>
              <a:p>
                <a:pPr marL="457189" lvl="1" indent="0">
                  <a:buNone/>
                </a:pPr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63" y="938012"/>
                <a:ext cx="8649729" cy="5782613"/>
              </a:xfrm>
              <a:prstGeom prst="rect">
                <a:avLst/>
              </a:prstGeom>
              <a:blipFill>
                <a:blip r:embed="rId3"/>
                <a:stretch>
                  <a:fillRect l="-1320" t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52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07152" y="528276"/>
                <a:ext cx="4336413" cy="810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152" y="528276"/>
                <a:ext cx="4336413" cy="810222"/>
              </a:xfrm>
              <a:prstGeom prst="rect">
                <a:avLst/>
              </a:prstGeom>
              <a:blipFill>
                <a:blip r:embed="rId2"/>
                <a:stretch>
                  <a:fillRect l="-7310" t="-106154" b="-1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1972960" y="1570524"/>
                <a:ext cx="8649729" cy="315984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sym typeface="Wingdings"/>
                      </a:rPr>
                      <m:t>𝑋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𝑉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×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𝑉</m:t>
                        </m:r>
                      </m:sup>
                    </m:sSup>
                  </m:oMath>
                </a14:m>
                <a:r>
                  <a:rPr lang="en-US" sz="2200" dirty="0">
                    <a:sym typeface="Wingdings"/>
                  </a:rPr>
                  <a:t> word co-occurrence matrix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sym typeface="Wingdings"/>
                  </a:rPr>
                  <a:t> frequency of word </a:t>
                </a:r>
                <a:r>
                  <a:rPr lang="en-US" sz="2200" dirty="0" err="1">
                    <a:sym typeface="Wingdings"/>
                  </a:rPr>
                  <a:t>i</a:t>
                </a:r>
                <a:r>
                  <a:rPr lang="en-US" sz="2200" dirty="0">
                    <a:sym typeface="Wingdings"/>
                  </a:rPr>
                  <a:t> co-occurring with word j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  <a:sym typeface="Wingdings"/>
                          </a:rPr>
                          <m:t>𝑘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sym typeface="Wingdings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>
                    <a:sym typeface="Wingdings"/>
                  </a:rPr>
                  <a:t> total number of occurrences of word </a:t>
                </a:r>
                <a:r>
                  <a:rPr lang="en-US" sz="2200" dirty="0" err="1">
                    <a:sym typeface="Wingdings"/>
                  </a:rPr>
                  <a:t>i</a:t>
                </a:r>
                <a:r>
                  <a:rPr lang="en-US" sz="2200" dirty="0">
                    <a:sym typeface="Wingdings"/>
                  </a:rPr>
                  <a:t> in corpus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𝑖𝑗</m:t>
                        </m:r>
                      </m:sub>
                    </m:sSub>
                    <m:r>
                      <a:rPr lang="en-US" sz="22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200" i="1">
                        <a:latin typeface="Cambria Math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𝑗</m:t>
                        </m:r>
                      </m:e>
                      <m:e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𝑖</m:t>
                        </m:r>
                      </m:e>
                    </m:d>
                    <m:r>
                      <a:rPr lang="en-US" sz="2200" i="1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sym typeface="Wingdings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>
                    <a:sym typeface="Wingdings"/>
                  </a:rPr>
                  <a:t>  a.k.a. probability of word j occurring within the context of word </a:t>
                </a:r>
                <a:r>
                  <a:rPr lang="en-US" sz="2200" dirty="0" err="1">
                    <a:sym typeface="Wingdings"/>
                  </a:rPr>
                  <a:t>i</a:t>
                </a:r>
                <a:endParaRPr lang="en-US" sz="2200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sym typeface="Wingdings"/>
                      </a:rPr>
                      <m:t>𝑤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dirty="0">
                    <a:sym typeface="Wingdings"/>
                  </a:rPr>
                  <a:t> a word embedding of dimension d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charset="0"/>
                            <a:sym typeface="Wingdings"/>
                          </a:rPr>
                          <m:t>𝑤</m:t>
                        </m:r>
                      </m:e>
                    </m:acc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dirty="0">
                    <a:sym typeface="Wingdings"/>
                  </a:rPr>
                  <a:t> a context word embedding of dimension d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60" y="1570524"/>
                <a:ext cx="8649729" cy="3159843"/>
              </a:xfrm>
              <a:prstGeom prst="rect">
                <a:avLst/>
              </a:prstGeom>
              <a:blipFill>
                <a:blip r:embed="rId3"/>
                <a:stretch>
                  <a:fillRect l="-733" t="-2000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A2D21B13-B92D-4C4A-9A58-A9C073358D43}"/>
              </a:ext>
            </a:extLst>
          </p:cNvPr>
          <p:cNvSpPr txBox="1">
            <a:spLocks noChangeArrowheads="1"/>
          </p:cNvSpPr>
          <p:nvPr/>
        </p:nvSpPr>
        <p:spPr>
          <a:xfrm>
            <a:off x="1972961" y="4928461"/>
            <a:ext cx="8649729" cy="2567078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>
                <a:sym typeface="Wingdings"/>
              </a:rPr>
              <a:t>Fast training</a:t>
            </a:r>
          </a:p>
          <a:p>
            <a:pPr>
              <a:buFont typeface="Wingdings" charset="2"/>
              <a:buChar char="§"/>
            </a:pPr>
            <a:r>
              <a:rPr lang="en-US" dirty="0">
                <a:sym typeface="Wingdings"/>
              </a:rPr>
              <a:t>Scalable to huge corpora</a:t>
            </a:r>
          </a:p>
          <a:p>
            <a:pPr>
              <a:buFont typeface="Wingdings" charset="2"/>
              <a:buChar char="§"/>
            </a:pPr>
            <a:r>
              <a:rPr lang="en-US" dirty="0">
                <a:sym typeface="Wingdings"/>
              </a:rPr>
              <a:t>Good performance even with small corpus, and small vectors</a:t>
            </a:r>
          </a:p>
        </p:txBody>
      </p:sp>
    </p:spTree>
    <p:extLst>
      <p:ext uri="{BB962C8B-B14F-4D97-AF65-F5344CB8AC3E}">
        <p14:creationId xmlns:p14="http://schemas.microsoft.com/office/powerpoint/2010/main" val="80766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Glove results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09134" y="914401"/>
            <a:ext cx="2946401" cy="5782613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/>
              </a:rPr>
              <a:t> Nearest words to frog: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ym typeface="Wingdings"/>
              </a:rPr>
              <a:t>Frogs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ym typeface="Wingdings"/>
              </a:rPr>
              <a:t>Toad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ym typeface="Wingdings"/>
              </a:rPr>
              <a:t>litoria</a:t>
            </a:r>
            <a:endParaRPr 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ym typeface="Wingdings"/>
              </a:rPr>
              <a:t>Leptodactylidae</a:t>
            </a:r>
            <a:endParaRPr 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ym typeface="Wingdings"/>
              </a:rPr>
              <a:t>Rana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ym typeface="Wingdings"/>
              </a:rPr>
              <a:t>Lizard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ym typeface="Wingdings"/>
              </a:rPr>
              <a:t>eleutherodactylus</a:t>
            </a:r>
            <a:endParaRPr lang="en-US" sz="2400" dirty="0"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1" y="692150"/>
            <a:ext cx="28702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3713646"/>
            <a:ext cx="3025266" cy="2357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33" y="642700"/>
            <a:ext cx="3378200" cy="283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4" y="3610451"/>
            <a:ext cx="2946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9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178D-B036-42D3-1274-B0D90252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1100-1F3A-5E7A-92D8-9FECAE60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分布语义学中的二阶共现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DE4DDE0-8F1E-4463-A140-16E802857999}"/>
              </a:ext>
            </a:extLst>
          </p:cNvPr>
          <p:cNvSpPr txBox="1">
            <a:spLocks noChangeArrowheads="1"/>
          </p:cNvSpPr>
          <p:nvPr/>
        </p:nvSpPr>
        <p:spPr>
          <a:xfrm>
            <a:off x="682674" y="818710"/>
            <a:ext cx="10826652" cy="1201476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ym typeface="Wingdings"/>
              </a:rPr>
              <a:t>我们可能会疑惑</a:t>
            </a:r>
            <a:r>
              <a:rPr lang="zh-CN" altLang="en-US" sz="2400" dirty="0">
                <a:sym typeface="Wingdings"/>
              </a:rPr>
              <a:t>，</a:t>
            </a:r>
            <a:r>
              <a:rPr lang="en" altLang="zh-CN" sz="2400" dirty="0">
                <a:sym typeface="Wingdings"/>
              </a:rPr>
              <a:t>word2vec </a:t>
            </a:r>
            <a:r>
              <a:rPr lang="zh-CN" altLang="en-US" sz="2400" dirty="0">
                <a:sym typeface="Wingdings"/>
              </a:rPr>
              <a:t>或者 </a:t>
            </a:r>
            <a:r>
              <a:rPr lang="en" altLang="zh-CN" sz="2400" dirty="0">
                <a:sym typeface="Wingdings"/>
              </a:rPr>
              <a:t>glove</a:t>
            </a:r>
            <a:r>
              <a:rPr lang="zh-CN" altLang="en-US" sz="2400" dirty="0">
                <a:sym typeface="Wingdings"/>
              </a:rPr>
              <a:t>模型，在优化的过程中，不是让中心词和上下文词更相似吗？但是，</a:t>
            </a:r>
            <a:r>
              <a:rPr lang="en" altLang="zh-CN" sz="2400" dirty="0">
                <a:sym typeface="Wingdings"/>
              </a:rPr>
              <a:t>frog </a:t>
            </a:r>
            <a:r>
              <a:rPr lang="zh-CN" altLang="en-US" sz="2400" dirty="0">
                <a:sym typeface="Wingdings"/>
              </a:rPr>
              <a:t>和 </a:t>
            </a:r>
            <a:r>
              <a:rPr lang="en" altLang="zh-CN" sz="2400" dirty="0">
                <a:sym typeface="Wingdings"/>
              </a:rPr>
              <a:t>frogs </a:t>
            </a:r>
            <a:r>
              <a:rPr lang="zh-CN" altLang="en-US" sz="2400" dirty="0">
                <a:sym typeface="Wingdings"/>
              </a:rPr>
              <a:t>不太可能出现在同一个窗口内呀？为什么他们的向量会相似呢？</a:t>
            </a:r>
            <a:endParaRPr lang="en-US" sz="2400" dirty="0">
              <a:sym typeface="Wingding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EB45A9B-4874-3D84-D68B-B6A4AAC4CB66}"/>
              </a:ext>
            </a:extLst>
          </p:cNvPr>
          <p:cNvSpPr txBox="1">
            <a:spLocks noChangeArrowheads="1"/>
          </p:cNvSpPr>
          <p:nvPr/>
        </p:nvSpPr>
        <p:spPr>
          <a:xfrm>
            <a:off x="682674" y="2287776"/>
            <a:ext cx="10826652" cy="1132366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一阶共现指的是词语直接在上下文窗口中一起出现的情况，而二阶共现则是指两个词虽然不直接共现，但它们分别与相似的词集合发生共现。这就形成了所谓的二阶关系。</a:t>
            </a:r>
            <a:endParaRPr lang="en-US" sz="2400" dirty="0">
              <a:sym typeface="Wingding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0F72A2-6E8F-0543-364E-66DC7831B7BB}"/>
              </a:ext>
            </a:extLst>
          </p:cNvPr>
          <p:cNvSpPr txBox="1">
            <a:spLocks noChangeArrowheads="1"/>
          </p:cNvSpPr>
          <p:nvPr/>
        </p:nvSpPr>
        <p:spPr>
          <a:xfrm>
            <a:off x="682674" y="3730260"/>
            <a:ext cx="10826652" cy="1628550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/>
              <a:t>具体到</a:t>
            </a:r>
            <a:r>
              <a:rPr lang="en-US" altLang="zh-CN" sz="2000" dirty="0"/>
              <a:t>"</a:t>
            </a:r>
            <a:r>
              <a:rPr lang="en" altLang="zh-CN" sz="2000" dirty="0"/>
              <a:t>frog"</a:t>
            </a:r>
            <a:r>
              <a:rPr lang="zh-CN" altLang="en-US" sz="2000" dirty="0"/>
              <a:t>和</a:t>
            </a:r>
            <a:r>
              <a:rPr lang="en-US" altLang="zh-CN" sz="2000" dirty="0"/>
              <a:t>"</a:t>
            </a:r>
            <a:r>
              <a:rPr lang="en" altLang="zh-CN" sz="2000" dirty="0"/>
              <a:t>frogs"</a:t>
            </a:r>
            <a:r>
              <a:rPr lang="zh-CN" altLang="en-US" sz="2000" dirty="0"/>
              <a:t>的例子：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假设词</a:t>
            </a:r>
            <a:r>
              <a:rPr lang="en" altLang="zh-CN" sz="2000" dirty="0"/>
              <a:t>w1="frog"</a:t>
            </a:r>
            <a:r>
              <a:rPr lang="zh-CN" altLang="en" sz="2000" dirty="0"/>
              <a:t>，</a:t>
            </a:r>
            <a:r>
              <a:rPr lang="zh-CN" altLang="en-US" sz="2000" dirty="0"/>
              <a:t>词</a:t>
            </a:r>
            <a:r>
              <a:rPr lang="en" altLang="zh-CN" sz="2000" dirty="0"/>
              <a:t>w2="frogs"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存在一个词集合</a:t>
            </a:r>
            <a:r>
              <a:rPr lang="en" altLang="zh-CN" sz="2000" dirty="0"/>
              <a:t>C={jump, pond, green, amphibian, ...}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/>
              <a:t>P(C|w1) ≈ P(C|w2)</a:t>
            </a:r>
            <a:r>
              <a:rPr lang="zh-CN" altLang="en" sz="2000" dirty="0"/>
              <a:t>，</a:t>
            </a:r>
            <a:r>
              <a:rPr lang="zh-CN" altLang="en-US" sz="2000" dirty="0"/>
              <a:t>即这两个词与集合</a:t>
            </a:r>
            <a:r>
              <a:rPr lang="en" altLang="zh-CN" sz="2000" dirty="0"/>
              <a:t>C</a:t>
            </a:r>
            <a:r>
              <a:rPr lang="zh-CN" altLang="en-US" sz="2000" dirty="0"/>
              <a:t>中词的共现概率分布非常相似</a:t>
            </a:r>
            <a:endParaRPr lang="en-US" altLang="zh-CN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9417CC-3AA8-EB47-B6B8-D23492EA954B}"/>
              </a:ext>
            </a:extLst>
          </p:cNvPr>
          <p:cNvSpPr txBox="1"/>
          <p:nvPr/>
        </p:nvSpPr>
        <p:spPr>
          <a:xfrm>
            <a:off x="682674" y="5439125"/>
            <a:ext cx="10826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SimSun" panose="02010600030101010101" pitchFamily="2" charset="-122"/>
              </a:rPr>
              <a:t>在词向量空间中，最终的向量位置是由所有这些共现模式共同决定的。当两个词的共现分布（特别是二阶共现分布）相似时，它们的词向量也会变得相似，即使它们没有直接共现。</a:t>
            </a:r>
          </a:p>
        </p:txBody>
      </p:sp>
    </p:spTree>
    <p:extLst>
      <p:ext uri="{BB962C8B-B14F-4D97-AF65-F5344CB8AC3E}">
        <p14:creationId xmlns:p14="http://schemas.microsoft.com/office/powerpoint/2010/main" val="169173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A666-5BEE-C998-CCA2-94BD7F7F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0BD9-A6F3-5885-87A0-09A0F651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 总结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A3F5AC-20BB-CD14-1EBF-37004CD77F36}"/>
              </a:ext>
            </a:extLst>
          </p:cNvPr>
          <p:cNvSpPr txBox="1"/>
          <p:nvPr/>
        </p:nvSpPr>
        <p:spPr>
          <a:xfrm>
            <a:off x="1044401" y="877083"/>
            <a:ext cx="9569303" cy="510383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使用单层神经网络建模词和词之间的关系</a:t>
            </a:r>
            <a:endParaRPr kumimoji="1" lang="en-US" altLang="zh-CN" sz="2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预训练词向量，然后固定使用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为每个词学习一个固定的向量表示。这意味着不管一个词在句子中扮演什么角色，它的向量表示始终是相同的。</a:t>
            </a:r>
            <a:endParaRPr kumimoji="1" lang="en-US" altLang="zh-CN" sz="2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620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3ACC3-8CAC-4587-B6C6-140E93DC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841"/>
            <a:ext cx="9906000" cy="685793"/>
          </a:xfrm>
          <a:prstGeom prst="rect">
            <a:avLst/>
          </a:prstGeom>
        </p:spPr>
        <p:txBody>
          <a:bodyPr/>
          <a:lstStyle/>
          <a:p>
            <a:r>
              <a:rPr lang="en-US" altLang="zh-CN" sz="2700" b="1" dirty="0" err="1"/>
              <a:t>AllenNLP</a:t>
            </a:r>
            <a:r>
              <a:rPr lang="en-US" altLang="zh-CN" sz="2700" b="1" dirty="0"/>
              <a:t> </a:t>
            </a:r>
            <a:r>
              <a:rPr lang="en-US" altLang="zh-CN" sz="2700" b="1" dirty="0" err="1"/>
              <a:t>ELMo</a:t>
            </a:r>
            <a:r>
              <a:rPr lang="en-US" altLang="zh-CN" sz="2700" b="1" dirty="0"/>
              <a:t>: Embeddings from Language Models </a:t>
            </a:r>
            <a:endParaRPr lang="zh-CN" altLang="en-US" sz="27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34AA8A-7D97-4149-B42E-27A99B2356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2" y="5768789"/>
            <a:ext cx="10896591" cy="555812"/>
          </a:xfrm>
        </p:spPr>
        <p:txBody>
          <a:bodyPr/>
          <a:lstStyle/>
          <a:p>
            <a:r>
              <a:rPr lang="en-US" altLang="zh-CN" dirty="0"/>
              <a:t>Peters M E, Neumann M, </a:t>
            </a:r>
            <a:r>
              <a:rPr lang="en-US" altLang="zh-CN" dirty="0" err="1"/>
              <a:t>Iyyer</a:t>
            </a:r>
            <a:r>
              <a:rPr lang="en-US" altLang="zh-CN" dirty="0"/>
              <a:t> M, et al. Deep contextualized word representations.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arXiv:1802.05365, 2018.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6A5842-2CC5-4999-9981-E09EE8B85FFF}"/>
              </a:ext>
            </a:extLst>
          </p:cNvPr>
          <p:cNvSpPr txBox="1"/>
          <p:nvPr/>
        </p:nvSpPr>
        <p:spPr>
          <a:xfrm>
            <a:off x="637518" y="3245302"/>
            <a:ext cx="5006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303030"/>
                </a:solidFill>
              </a:rPr>
              <a:t>Embedding size: 512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pt-BR" altLang="zh-CN" dirty="0">
                <a:solidFill>
                  <a:srgbClr val="303030"/>
                </a:solidFill>
              </a:rPr>
              <a:t>2048 character n-gram convolutional filters</a:t>
            </a:r>
            <a:endParaRPr lang="en-US" altLang="zh-CN" dirty="0">
              <a:solidFill>
                <a:srgbClr val="30303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>
                <a:solidFill>
                  <a:srgbClr val="303030"/>
                </a:solidFill>
              </a:rPr>
              <a:t>BiLSTM</a:t>
            </a:r>
            <a:r>
              <a:rPr lang="en-US" altLang="zh-CN" dirty="0">
                <a:solidFill>
                  <a:srgbClr val="303030"/>
                </a:solidFill>
              </a:rPr>
              <a:t> layers: 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>
                <a:solidFill>
                  <a:srgbClr val="303030"/>
                </a:solidFill>
              </a:rPr>
              <a:t>BiLSTM</a:t>
            </a:r>
            <a:r>
              <a:rPr lang="en-US" altLang="zh-CN" dirty="0">
                <a:solidFill>
                  <a:srgbClr val="303030"/>
                </a:solidFill>
              </a:rPr>
              <a:t> hidden states : 4096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303030"/>
                </a:solidFill>
              </a:rPr>
              <a:t>Residual Connection</a:t>
            </a:r>
            <a:endParaRPr lang="zh-CN" altLang="en-US" dirty="0">
              <a:solidFill>
                <a:srgbClr val="303030"/>
              </a:solidFill>
            </a:endParaRPr>
          </a:p>
        </p:txBody>
      </p:sp>
      <p:pic>
        <p:nvPicPr>
          <p:cNvPr id="1026" name="Picture 2" descr="Elmo deep contextualized word representations joke">
            <a:extLst>
              <a:ext uri="{FF2B5EF4-FFF2-40B4-BE49-F238E27FC236}">
                <a16:creationId xmlns:a16="http://schemas.microsoft.com/office/drawing/2014/main" id="{3DAB008E-5F2C-41E9-A8EB-7685B4D0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8" y="1632606"/>
            <a:ext cx="2239086" cy="126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mo task representation which is a weighted combination of the hidden layers and token representation">
            <a:extLst>
              <a:ext uri="{FF2B5EF4-FFF2-40B4-BE49-F238E27FC236}">
                <a16:creationId xmlns:a16="http://schemas.microsoft.com/office/drawing/2014/main" id="{59177133-4E5D-460A-BFEB-F45558D5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017" y="1147434"/>
            <a:ext cx="6201508" cy="34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95451B-61B1-4C62-85DC-6AE63803E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24400"/>
            <a:ext cx="5978125" cy="529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582E67-301B-4939-A34F-DDCCA0130DDC}"/>
              </a:ext>
            </a:extLst>
          </p:cNvPr>
          <p:cNvSpPr txBox="1"/>
          <p:nvPr/>
        </p:nvSpPr>
        <p:spPr>
          <a:xfrm>
            <a:off x="860555" y="488876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分别训练</a:t>
            </a:r>
            <a:r>
              <a:rPr lang="zh-CN" altLang="en-US" dirty="0">
                <a:solidFill>
                  <a:srgbClr val="FF0000"/>
                </a:solidFill>
              </a:rPr>
              <a:t>前向语言模型</a:t>
            </a:r>
            <a:r>
              <a:rPr lang="zh-CN" altLang="en-US" dirty="0">
                <a:solidFill>
                  <a:srgbClr val="303030"/>
                </a:solidFill>
              </a:rPr>
              <a:t>和</a:t>
            </a:r>
            <a:r>
              <a:rPr lang="zh-CN" altLang="en-US" dirty="0">
                <a:solidFill>
                  <a:srgbClr val="FF0000"/>
                </a:solidFill>
              </a:rPr>
              <a:t>反向语言模型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CF9FF-7995-4685-86E6-4EB249E7A0B3}"/>
              </a:ext>
            </a:extLst>
          </p:cNvPr>
          <p:cNvSpPr txBox="1"/>
          <p:nvPr/>
        </p:nvSpPr>
        <p:spPr>
          <a:xfrm>
            <a:off x="556100" y="552791"/>
            <a:ext cx="9905999" cy="50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err="1">
                <a:latin typeface="+mn-ea"/>
                <a:ea typeface="+mn-ea"/>
              </a:rPr>
              <a:t>ELMo</a:t>
            </a:r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2018</a:t>
            </a:r>
            <a:r>
              <a:rPr lang="zh-CN" altLang="en-US" sz="2400" b="1" dirty="0">
                <a:latin typeface="+mn-ea"/>
                <a:ea typeface="+mn-ea"/>
              </a:rPr>
              <a:t>）：从特征迁移到模型迁移，</a:t>
            </a:r>
            <a:r>
              <a:rPr lang="en-US" altLang="zh-CN" sz="2400" b="1" dirty="0">
                <a:latin typeface="+mn-ea"/>
                <a:ea typeface="+mn-ea"/>
              </a:rPr>
              <a:t>NLP </a:t>
            </a:r>
            <a:r>
              <a:rPr lang="zh-CN" altLang="en-US" sz="2400" b="1" dirty="0">
                <a:latin typeface="+mn-ea"/>
                <a:ea typeface="+mn-ea"/>
              </a:rPr>
              <a:t>新时代的敲门人（之一）</a:t>
            </a:r>
            <a:endParaRPr lang="en-US" altLang="zh-CN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507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</a:t>
            </a:r>
            <a:endParaRPr lang="en-US" sz="3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5C3AC0-81EB-59DE-B6BB-8984FF18143F}"/>
              </a:ext>
            </a:extLst>
          </p:cNvPr>
          <p:cNvSpPr txBox="1"/>
          <p:nvPr/>
        </p:nvSpPr>
        <p:spPr>
          <a:xfrm>
            <a:off x="472577" y="722640"/>
            <a:ext cx="10759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n-ea"/>
              </a:rPr>
              <a:t>2018</a:t>
            </a:r>
            <a:r>
              <a:rPr lang="zh-CN" altLang="en-US" sz="2400" b="1" dirty="0">
                <a:latin typeface="+mn-ea"/>
              </a:rPr>
              <a:t>年，</a:t>
            </a:r>
            <a:r>
              <a:rPr lang="en-US" altLang="zh-CN" sz="2400" b="1" dirty="0" err="1">
                <a:latin typeface="+mn-ea"/>
              </a:rPr>
              <a:t>OpenAI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en-US" altLang="zh-CN" sz="2400" b="1" dirty="0">
                <a:latin typeface="+mn-ea"/>
              </a:rPr>
              <a:t>Google</a:t>
            </a:r>
            <a:r>
              <a:rPr lang="zh-CN" altLang="en-US" sz="2400" b="1" dirty="0">
                <a:latin typeface="+mn-ea"/>
              </a:rPr>
              <a:t>分别推出</a:t>
            </a:r>
            <a:r>
              <a:rPr lang="en-US" altLang="zh-CN" sz="2400" b="1" dirty="0">
                <a:latin typeface="+mn-ea"/>
              </a:rPr>
              <a:t>GPT</a:t>
            </a:r>
            <a:r>
              <a:rPr lang="zh-CN" altLang="en-US" sz="2400" b="1" dirty="0">
                <a:latin typeface="+mn-ea"/>
              </a:rPr>
              <a:t>与</a:t>
            </a:r>
            <a:r>
              <a:rPr lang="en-US" altLang="zh-CN" sz="2400" b="1" dirty="0">
                <a:latin typeface="+mn-ea"/>
              </a:rPr>
              <a:t>BERT</a:t>
            </a:r>
            <a:r>
              <a:rPr lang="zh-CN" altLang="en-US" sz="2400" b="1" dirty="0">
                <a:latin typeface="+mn-ea"/>
              </a:rPr>
              <a:t>，打开了自然语言处理新篇章，在</a:t>
            </a:r>
            <a:r>
              <a:rPr lang="en-US" altLang="zh-CN" sz="2400" b="1" dirty="0">
                <a:latin typeface="+mn-ea"/>
              </a:rPr>
              <a:t>NLP</a:t>
            </a:r>
            <a:r>
              <a:rPr lang="zh-CN" altLang="en-US" sz="2400" b="1" dirty="0">
                <a:latin typeface="+mn-ea"/>
              </a:rPr>
              <a:t>领域开启“预训练</a:t>
            </a:r>
            <a:r>
              <a:rPr lang="en-US" altLang="zh-CN" sz="2400" b="1" dirty="0">
                <a:latin typeface="+mn-ea"/>
              </a:rPr>
              <a:t>+</a:t>
            </a:r>
            <a:r>
              <a:rPr lang="zh-CN" altLang="en-US" sz="2400" b="1" dirty="0">
                <a:latin typeface="+mn-ea"/>
              </a:rPr>
              <a:t>精调”新范式，奠定</a:t>
            </a:r>
            <a:r>
              <a:rPr lang="en-US" altLang="zh-CN" sz="2400" b="1" dirty="0">
                <a:latin typeface="+mn-ea"/>
              </a:rPr>
              <a:t>NLP</a:t>
            </a:r>
            <a:r>
              <a:rPr lang="zh-CN" altLang="en-US" sz="2400" b="1" dirty="0">
                <a:latin typeface="+mn-ea"/>
              </a:rPr>
              <a:t>预训练模型架构以</a:t>
            </a:r>
            <a:r>
              <a:rPr lang="en-US" altLang="zh-CN" sz="2400" b="1" dirty="0">
                <a:latin typeface="+mn-ea"/>
              </a:rPr>
              <a:t>transformer</a:t>
            </a:r>
            <a:r>
              <a:rPr lang="zh-CN" altLang="en-US" sz="2400" b="1" dirty="0">
                <a:latin typeface="+mn-ea"/>
              </a:rPr>
              <a:t>为核心</a:t>
            </a:r>
            <a:r>
              <a:rPr lang="en-US" altLang="zh-CN" sz="2400" b="1" dirty="0">
                <a:latin typeface="+mn-ea"/>
              </a:rPr>
              <a:t>---</a:t>
            </a:r>
            <a:r>
              <a:rPr lang="zh-CN" altLang="en-US" sz="2400" b="1" dirty="0">
                <a:latin typeface="+mn-ea"/>
              </a:rPr>
              <a:t>模型之争</a:t>
            </a:r>
            <a:endParaRPr lang="en-US" altLang="zh-CN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预训练模型，面向任务类型收敛为两大类：自然语言理解（</a:t>
            </a:r>
            <a:r>
              <a:rPr lang="en-US" altLang="zh-CN" sz="2400" b="1" dirty="0">
                <a:latin typeface="+mn-ea"/>
              </a:rPr>
              <a:t>NLU</a:t>
            </a:r>
            <a:r>
              <a:rPr lang="zh-CN" altLang="en-US" sz="2400" b="1" dirty="0">
                <a:latin typeface="+mn-ea"/>
              </a:rPr>
              <a:t>）、自然语言生成（</a:t>
            </a:r>
            <a:r>
              <a:rPr lang="en-US" altLang="zh-CN" sz="2400" b="1" dirty="0">
                <a:latin typeface="+mn-ea"/>
              </a:rPr>
              <a:t>NLG</a:t>
            </a:r>
            <a:r>
              <a:rPr lang="zh-CN" altLang="en-US" sz="2400" b="1" dirty="0">
                <a:latin typeface="+mn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FADCE-3376-D9E3-5A7E-9724BDDE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"/>
          <a:stretch/>
        </p:blipFill>
        <p:spPr>
          <a:xfrm>
            <a:off x="705304" y="3144825"/>
            <a:ext cx="10526751" cy="33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3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+mn-ea"/>
                <a:ea typeface="+mn-ea"/>
                <a:cs typeface="Arial Hebrew" charset="-79"/>
              </a:rPr>
              <a:t>Transformer——</a:t>
            </a:r>
            <a:r>
              <a:rPr lang="zh-CN" altLang="en-US" dirty="0">
                <a:latin typeface="+mn-ea"/>
                <a:ea typeface="+mn-ea"/>
                <a:cs typeface="Arial Hebrew" charset="-79"/>
              </a:rPr>
              <a:t>预训练技术里程碑</a:t>
            </a:r>
            <a:endParaRPr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77CB9-2280-203E-360A-9CE1192E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13" y="1479098"/>
            <a:ext cx="3004715" cy="42672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2F91215-1938-D87E-9166-9C6B82B93970}"/>
              </a:ext>
            </a:extLst>
          </p:cNvPr>
          <p:cNvCxnSpPr>
            <a:cxnSpLocks/>
            <a:stCxn id="4" idx="1"/>
            <a:endCxn id="7" idx="2"/>
          </p:cNvCxnSpPr>
          <p:nvPr/>
        </p:nvCxnSpPr>
        <p:spPr>
          <a:xfrm flipH="1" flipV="1">
            <a:off x="2399036" y="2807292"/>
            <a:ext cx="110276" cy="80540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EBD54DD-C944-2DF4-F683-73832B64B3E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14028" y="2895600"/>
            <a:ext cx="353373" cy="71709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AADDE19-93A8-8505-40E2-46A22C303526}"/>
              </a:ext>
            </a:extLst>
          </p:cNvPr>
          <p:cNvSpPr txBox="1"/>
          <p:nvPr/>
        </p:nvSpPr>
        <p:spPr>
          <a:xfrm>
            <a:off x="1576076" y="243795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BERT Family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BA9AEA-EADD-C993-4329-145EFC88FC5C}"/>
              </a:ext>
            </a:extLst>
          </p:cNvPr>
          <p:cNvSpPr txBox="1"/>
          <p:nvPr/>
        </p:nvSpPr>
        <p:spPr>
          <a:xfrm>
            <a:off x="5273040" y="252626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GPT Family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A0E1A6-5CB7-6882-3302-7439C489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407" y="1811191"/>
            <a:ext cx="2758671" cy="36030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A0FF49-2BFA-8613-D9D5-24BF5981E70C}"/>
              </a:ext>
            </a:extLst>
          </p:cNvPr>
          <p:cNvSpPr txBox="1"/>
          <p:nvPr/>
        </p:nvSpPr>
        <p:spPr>
          <a:xfrm>
            <a:off x="6553201" y="5744440"/>
            <a:ext cx="3673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+mj-ea"/>
                <a:ea typeface="+mj-ea"/>
              </a:rPr>
              <a:t>1.</a:t>
            </a:r>
            <a:r>
              <a:rPr kumimoji="1" lang="zh-CN" altLang="en-US" sz="1600" b="1" dirty="0">
                <a:latin typeface="+mj-ea"/>
                <a:ea typeface="+mj-ea"/>
              </a:rPr>
              <a:t> 捕捉</a:t>
            </a:r>
            <a:r>
              <a:rPr kumimoji="1"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任意距离</a:t>
            </a:r>
            <a:r>
              <a:rPr kumimoji="1" lang="zh-CN" altLang="en-US" sz="1600" b="1" dirty="0">
                <a:latin typeface="+mj-ea"/>
                <a:ea typeface="+mj-ea"/>
              </a:rPr>
              <a:t>的词之间的依赖性</a:t>
            </a:r>
            <a:br>
              <a:rPr kumimoji="1" lang="en-US" altLang="zh-CN" sz="1600" b="1" dirty="0">
                <a:latin typeface="+mj-ea"/>
                <a:ea typeface="+mj-ea"/>
              </a:rPr>
            </a:br>
            <a:r>
              <a:rPr kumimoji="1" lang="en-US" altLang="zh-CN" sz="1600" b="1" dirty="0">
                <a:latin typeface="+mj-ea"/>
                <a:ea typeface="+mj-ea"/>
              </a:rPr>
              <a:t>2.</a:t>
            </a:r>
            <a:r>
              <a:rPr kumimoji="1" lang="zh-CN" altLang="en-US" sz="1600" b="1" dirty="0">
                <a:latin typeface="+mj-ea"/>
                <a:ea typeface="+mj-ea"/>
              </a:rPr>
              <a:t> 可</a:t>
            </a:r>
            <a:r>
              <a:rPr kumimoji="1"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并行计算</a:t>
            </a:r>
            <a:endParaRPr kumimoji="1" lang="en-US" altLang="zh-CN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251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双向编码器表示模型 </a:t>
            </a:r>
            <a:r>
              <a:rPr lang="en-US" altLang="zh-CN" dirty="0">
                <a:latin typeface="+mj-ea"/>
              </a:rPr>
              <a:t>BERT</a:t>
            </a:r>
            <a:endParaRPr dirty="0">
              <a:latin typeface="+mj-ea"/>
            </a:endParaRPr>
          </a:p>
        </p:txBody>
      </p:sp>
      <p:pic>
        <p:nvPicPr>
          <p:cNvPr id="3" name="Picture 2" descr="ãNLPãGoogle BERTè¯¦è§£">
            <a:extLst>
              <a:ext uri="{FF2B5EF4-FFF2-40B4-BE49-F238E27FC236}">
                <a16:creationId xmlns:a16="http://schemas.microsoft.com/office/drawing/2014/main" id="{51174784-80B2-445A-8659-D3DB7E812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3000603" y="783205"/>
            <a:ext cx="6190794" cy="146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review">
            <a:extLst>
              <a:ext uri="{FF2B5EF4-FFF2-40B4-BE49-F238E27FC236}">
                <a16:creationId xmlns:a16="http://schemas.microsoft.com/office/drawing/2014/main" id="{A9F914F7-8427-ECE7-969B-5EF2BDBF5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66" y="2477526"/>
            <a:ext cx="7684669" cy="19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review">
            <a:extLst>
              <a:ext uri="{FF2B5EF4-FFF2-40B4-BE49-F238E27FC236}">
                <a16:creationId xmlns:a16="http://schemas.microsoft.com/office/drawing/2014/main" id="{42F6D2FC-59E7-704E-B14C-BF5248CA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20" y="4415787"/>
            <a:ext cx="6344958" cy="20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3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+mj-ea"/>
                <a:ea typeface="+mj-ea"/>
              </a:rPr>
              <a:t>词向量回顾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1D4B88-F857-3B1A-6AF8-28397A0489D1}"/>
              </a:ext>
            </a:extLst>
          </p:cNvPr>
          <p:cNvSpPr txBox="1"/>
          <p:nvPr/>
        </p:nvSpPr>
        <p:spPr>
          <a:xfrm>
            <a:off x="776177" y="1073888"/>
            <a:ext cx="9569303" cy="43828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传统词向量方法回顾</a:t>
            </a:r>
            <a:endParaRPr kumimoji="1" lang="en-US" altLang="zh-CN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词共现矩阵（依赖一个词的上下文表示这个词）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基于奇异值分解 </a:t>
            </a:r>
            <a:r>
              <a:rPr kumimoji="1" lang="en" altLang="zh-CN" sz="2000" dirty="0">
                <a:latin typeface="+mn-ea"/>
              </a:rPr>
              <a:t>SVD</a:t>
            </a:r>
            <a:r>
              <a:rPr kumimoji="1" lang="zh-CN" altLang="en" sz="2000" dirty="0">
                <a:latin typeface="+mn-ea"/>
              </a:rPr>
              <a:t>的</a:t>
            </a:r>
            <a:r>
              <a:rPr kumimoji="1" lang="zh-CN" altLang="en-US" sz="2000" dirty="0">
                <a:latin typeface="+mn-ea"/>
              </a:rPr>
              <a:t>特征降维</a:t>
            </a:r>
            <a:endParaRPr kumimoji="1" lang="en-US" altLang="zh-CN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传统词向量方法的局限性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语义信息表示不足</a:t>
            </a:r>
            <a:endParaRPr kumimoji="1"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n-ea"/>
              </a:rPr>
              <a:t>SVD</a:t>
            </a:r>
            <a:r>
              <a:rPr kumimoji="1" lang="zh-CN" altLang="en-US" sz="2000" dirty="0">
                <a:latin typeface="+mn-ea"/>
              </a:rPr>
              <a:t>计算复杂度较高</a:t>
            </a:r>
            <a:r>
              <a:rPr kumimoji="1" lang="en-US" altLang="zh-CN" sz="2000" dirty="0">
                <a:latin typeface="+mn-ea"/>
              </a:rPr>
              <a:t> O(N</a:t>
            </a:r>
            <a:r>
              <a:rPr kumimoji="1" lang="en-US" altLang="zh-CN" sz="2000" baseline="30000" dirty="0">
                <a:latin typeface="+mn-ea"/>
              </a:rPr>
              <a:t>3</a:t>
            </a:r>
            <a:r>
              <a:rPr kumimoji="1" lang="en-US" altLang="zh-CN" sz="2000" dirty="0">
                <a:latin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若要添加新词或新文档，需要重新计算整个 </a:t>
            </a:r>
            <a:r>
              <a:rPr kumimoji="1" lang="en" altLang="zh-CN" sz="2000" dirty="0">
                <a:latin typeface="+mn-ea"/>
              </a:rPr>
              <a:t>SVD</a:t>
            </a:r>
            <a:endParaRPr kumimoji="1" lang="zh-CN" altLang="en-US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方法简单，表达能力有限</a:t>
            </a:r>
            <a:endParaRPr kumimoji="1" lang="en-US" altLang="zh-CN" sz="20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903D4C-D114-584F-0691-03E2A3A195F0}"/>
              </a:ext>
            </a:extLst>
          </p:cNvPr>
          <p:cNvSpPr txBox="1"/>
          <p:nvPr/>
        </p:nvSpPr>
        <p:spPr>
          <a:xfrm>
            <a:off x="8105554" y="4932251"/>
            <a:ext cx="3898604" cy="10490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能否找到一个更灵活的方法直接学习词向量？</a:t>
            </a:r>
            <a:endParaRPr kumimoji="1" lang="en-US" altLang="zh-CN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5092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0E3203-63F3-77F2-0E35-0F6187A4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31" y="167463"/>
            <a:ext cx="7901608" cy="5715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8EB3B6-C90F-F358-5D49-621D627477E7}"/>
              </a:ext>
            </a:extLst>
          </p:cNvPr>
          <p:cNvSpPr txBox="1"/>
          <p:nvPr/>
        </p:nvSpPr>
        <p:spPr>
          <a:xfrm>
            <a:off x="337661" y="2844209"/>
            <a:ext cx="4688959" cy="24487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随机掩盖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+mn-ea"/>
              </a:rPr>
              <a:t>15%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的输入词（其中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+mn-ea"/>
              </a:rPr>
              <a:t>80%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替换为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+mn-ea"/>
              </a:rPr>
              <a:t>[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+mn-ea"/>
              </a:rPr>
              <a:t>MASK]</a:t>
            </a:r>
            <a:r>
              <a:rPr lang="zh-CN" altLang="en" b="0" i="0" dirty="0">
                <a:solidFill>
                  <a:srgbClr val="404040"/>
                </a:solidFill>
                <a:effectLst/>
                <a:latin typeface="+mn-ea"/>
              </a:rPr>
              <a:t>，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+mn-ea"/>
              </a:rPr>
              <a:t>10%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随机替换，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+mn-ea"/>
              </a:rPr>
              <a:t>10%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保持原词）</a:t>
            </a:r>
            <a:endParaRPr lang="en-US" altLang="zh-CN" b="0" i="0" dirty="0">
              <a:solidFill>
                <a:srgbClr val="404040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b="0" i="0" dirty="0">
              <a:solidFill>
                <a:srgbClr val="404040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→ 强制模型通过上下文预测被掩盖词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→ 设计意义：避免微调阶段出现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[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DeepSeek-CJK-patch"/>
              </a:rPr>
              <a:t>MASK]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令牌导致训练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-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应用不一致</a:t>
            </a:r>
            <a:endParaRPr kumimoji="1"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47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3BF3F2-01AF-3093-1C3C-E73FF3A3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75" y="645042"/>
            <a:ext cx="7870092" cy="579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F7DCE7-5935-09B5-DF3B-986595B24BBA}"/>
              </a:ext>
            </a:extLst>
          </p:cNvPr>
          <p:cNvSpPr txBox="1"/>
          <p:nvPr/>
        </p:nvSpPr>
        <p:spPr>
          <a:xfrm>
            <a:off x="297711" y="2596374"/>
            <a:ext cx="3862164" cy="31604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+mn-ea"/>
              </a:rPr>
              <a:t>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：判断两个句子是否连续（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正样本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+mn-ea"/>
              </a:rPr>
              <a:t>+ 50%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随机负样本）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后续研究（如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+mn-ea"/>
              </a:rPr>
              <a:t>RoBERTa</a:t>
            </a:r>
            <a:r>
              <a:rPr lang="zh-CN" altLang="en" b="0" i="0" dirty="0">
                <a:solidFill>
                  <a:srgbClr val="404040"/>
                </a:solidFill>
                <a:effectLst/>
                <a:latin typeface="+mn-ea"/>
              </a:rPr>
              <a:t>）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发现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+mn-ea"/>
              </a:rPr>
              <a:t>NSP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+mn-ea"/>
              </a:rPr>
              <a:t>任务效果有限 → 更多模型转向更长的单句训练</a:t>
            </a:r>
          </a:p>
          <a:p>
            <a:pPr>
              <a:lnSpc>
                <a:spcPct val="150000"/>
              </a:lnSpc>
              <a:buNone/>
            </a:pPr>
            <a:br>
              <a:rPr lang="zh-CN" altLang="en-US" dirty="0">
                <a:latin typeface="+mn-ea"/>
              </a:rPr>
            </a:br>
            <a:endParaRPr kumimoji="1"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324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D1F5-6DC7-B3A8-5E6D-9210EEA1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A66DC0-72FC-EC16-F0FE-726B384C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7" y="549435"/>
            <a:ext cx="10898046" cy="57591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67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03789-73A0-25DB-5A4E-B44525FD3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886715-F549-9708-D517-920AB77E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0" y="1054316"/>
            <a:ext cx="11654139" cy="5048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241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1AEB-ACFB-ADE2-3522-DFF9E538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48245A-CE75-9298-1E3C-D223060A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9" y="105113"/>
            <a:ext cx="9315893" cy="6489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1279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</a:t>
            </a:r>
            <a:endParaRPr lang="en-US" sz="36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9BC7A3-5BE5-FE9F-6D01-52E05D9F96A9}"/>
              </a:ext>
            </a:extLst>
          </p:cNvPr>
          <p:cNvGrpSpPr/>
          <p:nvPr/>
        </p:nvGrpSpPr>
        <p:grpSpPr>
          <a:xfrm>
            <a:off x="3514725" y="1267360"/>
            <a:ext cx="8677275" cy="5099414"/>
            <a:chOff x="3514725" y="1267360"/>
            <a:chExt cx="8677275" cy="50994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F602FA9-6C81-8E21-766A-FBF6206B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283" y="2655309"/>
              <a:ext cx="6312717" cy="306513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8A6EB68-6BE4-A37B-7EB1-65223B96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725" y="1267360"/>
              <a:ext cx="5162550" cy="116205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6D1006-F0A2-BF34-2A0A-07CA3EE964BE}"/>
                </a:ext>
              </a:extLst>
            </p:cNvPr>
            <p:cNvSpPr txBox="1"/>
            <p:nvPr/>
          </p:nvSpPr>
          <p:spPr>
            <a:xfrm>
              <a:off x="7300685" y="5720443"/>
              <a:ext cx="3585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n-ea"/>
                </a:rPr>
                <a:t>对于基于</a:t>
              </a:r>
              <a:r>
                <a:rPr lang="en-US" altLang="zh-CN" b="1" dirty="0">
                  <a:latin typeface="+mn-ea"/>
                </a:rPr>
                <a:t>token</a:t>
              </a:r>
              <a:r>
                <a:rPr lang="zh-CN" altLang="en-US" b="1" dirty="0">
                  <a:latin typeface="+mn-ea"/>
                </a:rPr>
                <a:t>级别的预测任务，在隐藏层之上添加线性分类器。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BCA5301-91D5-4F52-37F4-0FF63966F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921"/>
            <a:ext cx="6096000" cy="31499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660CFE-F440-83D1-67AA-1060804C89CA}"/>
              </a:ext>
            </a:extLst>
          </p:cNvPr>
          <p:cNvSpPr txBox="1"/>
          <p:nvPr/>
        </p:nvSpPr>
        <p:spPr>
          <a:xfrm>
            <a:off x="833827" y="5719747"/>
            <a:ext cx="4768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对于句子任务，使用</a:t>
            </a:r>
            <a:r>
              <a:rPr lang="en-US" altLang="zh-CN" b="1" dirty="0">
                <a:latin typeface="+mn-ea"/>
              </a:rPr>
              <a:t>[SEP]</a:t>
            </a:r>
            <a:r>
              <a:rPr lang="zh-CN" altLang="en-US" b="1" dirty="0">
                <a:latin typeface="+mn-ea"/>
              </a:rPr>
              <a:t>标记来分隔两个段落，并使用段落嵌入（</a:t>
            </a:r>
            <a:r>
              <a:rPr lang="en-US" altLang="zh-CN" b="1" dirty="0">
                <a:latin typeface="+mn-ea"/>
              </a:rPr>
              <a:t>segment embeddings</a:t>
            </a:r>
            <a:r>
              <a:rPr lang="zh-CN" altLang="en-US" b="1" dirty="0">
                <a:latin typeface="+mn-ea"/>
              </a:rPr>
              <a:t>）在</a:t>
            </a:r>
            <a:r>
              <a:rPr lang="en-US" altLang="zh-CN" b="1" dirty="0">
                <a:latin typeface="+mn-ea"/>
              </a:rPr>
              <a:t>[CLS]</a:t>
            </a:r>
            <a:r>
              <a:rPr lang="zh-CN" altLang="en-US" b="1" dirty="0">
                <a:latin typeface="+mn-ea"/>
              </a:rPr>
              <a:t>表示之上添加一个线性分类器</a:t>
            </a:r>
          </a:p>
        </p:txBody>
      </p:sp>
    </p:spTree>
    <p:extLst>
      <p:ext uri="{BB962C8B-B14F-4D97-AF65-F5344CB8AC3E}">
        <p14:creationId xmlns:p14="http://schemas.microsoft.com/office/powerpoint/2010/main" val="371593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4A08-21CC-558C-574F-47A95219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FDAD-3B2A-6403-9B6D-04787058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37F2D-0980-C7D8-A3E6-E19E0AC8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2" y="695677"/>
            <a:ext cx="10956891" cy="60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7A7E7-0035-095E-D011-0BEE2D398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DCF-22BB-4482-2E38-845F076D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19A22-0C0C-B911-568B-34ACADFA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" y="652024"/>
            <a:ext cx="12149917" cy="58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04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EE1ED-A2E1-91E2-2337-4801EC6F5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07EC-8323-7A05-2F67-E434154E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35AA7-DC8F-C0E8-5CE9-86678CE3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5" y="730525"/>
            <a:ext cx="11613049" cy="558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9AA2-031B-84CC-01BA-CDDE18D5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D40E-6767-8A91-9AC3-5C04A99C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FF36DD-FD0A-AE88-6B4B-494788DA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0" y="638909"/>
            <a:ext cx="11443100" cy="6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idea of word2vec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15493" y="884849"/>
            <a:ext cx="7724367" cy="5782613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Predict between every word and its context words!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Two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Skip-grams (SG)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Predict context words given target (positon independent)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Continuous Bag of Words (CBOW)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Predict target word from bag-of-words context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Two (moderately efficient) training methods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Hierarchical </a:t>
            </a:r>
            <a:r>
              <a:rPr lang="en-US" dirty="0" err="1"/>
              <a:t>softmax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Negative sampling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Naïve </a:t>
            </a: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4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76CC7-DBA4-0A22-B4A8-C756E5AF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7C05-ADBC-8559-B1C5-54DBF6BC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D5183-F519-18AD-DEA3-2FFC65D6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641563"/>
            <a:ext cx="10858500" cy="61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5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B0E3-6B9C-9523-EA1A-8FF37B19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A464-17A9-3449-57EB-ACF3DFC8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74BB59-381A-0E2A-2DEF-059F76F5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6" y="893784"/>
            <a:ext cx="11213627" cy="55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62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6ABAB-5A86-C8E8-B366-280006864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0409-229D-77FD-6731-8B91684A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337A06-18F7-73B1-F3D3-159759BF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46" y="835033"/>
            <a:ext cx="8970107" cy="5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3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93DBA-8CAB-4BAA-1D31-B47596624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0FB3-CD60-9C2D-1349-DF9A8D8D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49521-CF6F-6E86-C766-8F3F0427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96" y="788974"/>
            <a:ext cx="9402408" cy="56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4B109-768E-597A-2442-2FA102AF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D2D1-B4D5-EBB5-6684-097CFCE4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6AB6D9-5511-5BB5-E613-45AAE270D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9" y="678250"/>
            <a:ext cx="11621662" cy="60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77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7ABEF-4F90-5388-4CC0-4ECA7DA1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97F8-775B-9A3D-3074-DB7E1D7E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AAE965-B5BD-9309-F32F-7AC0A853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99" y="866403"/>
            <a:ext cx="9926601" cy="55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6C02A-CB2C-53E3-866D-54CB5A45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214" y="76200"/>
            <a:ext cx="7205762" cy="369332"/>
          </a:xfrm>
        </p:spPr>
        <p:txBody>
          <a:bodyPr/>
          <a:lstStyle/>
          <a:p>
            <a:pPr algn="l"/>
            <a:r>
              <a:rPr kumimoji="1" lang="en-US" altLang="zh-CN" dirty="0">
                <a:latin typeface="+mj-ea"/>
              </a:rPr>
              <a:t>BERT</a:t>
            </a:r>
            <a:r>
              <a:rPr kumimoji="1" lang="zh-CN" altLang="en-US" dirty="0">
                <a:latin typeface="+mj-ea"/>
              </a:rPr>
              <a:t>模型每层的特征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D261F6-5B1D-61DA-9FC6-4F1A7746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84" y="521876"/>
            <a:ext cx="8590232" cy="63361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CDA1E1-3120-D5D0-A401-423116D09E3D}"/>
              </a:ext>
            </a:extLst>
          </p:cNvPr>
          <p:cNvSpPr txBox="1"/>
          <p:nvPr/>
        </p:nvSpPr>
        <p:spPr>
          <a:xfrm>
            <a:off x="2057400" y="1371600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>
                <a:latin typeface="+mj-ea"/>
                <a:ea typeface="+mj-ea"/>
              </a:rPr>
              <a:t>浅层学习</a:t>
            </a:r>
            <a:r>
              <a:rPr kumimoji="1" lang="zh-CN" altLang="en-US" dirty="0">
                <a:solidFill>
                  <a:srgbClr val="FF0000"/>
                </a:solidFill>
                <a:latin typeface="+mj-ea"/>
                <a:ea typeface="+mj-ea"/>
              </a:rPr>
              <a:t>短语、句法</a:t>
            </a:r>
            <a:r>
              <a:rPr kumimoji="1" lang="zh-CN" altLang="en-US" dirty="0">
                <a:latin typeface="+mj-ea"/>
                <a:ea typeface="+mj-ea"/>
              </a:rPr>
              <a:t>等局部特征；</a:t>
            </a: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>
                <a:latin typeface="+mj-ea"/>
                <a:ea typeface="+mj-ea"/>
              </a:rPr>
              <a:t>中层的学习</a:t>
            </a:r>
            <a:r>
              <a:rPr kumimoji="1" lang="zh-CN" altLang="en-US" dirty="0">
                <a:solidFill>
                  <a:srgbClr val="FF0000"/>
                </a:solidFill>
                <a:latin typeface="+mj-ea"/>
                <a:ea typeface="+mj-ea"/>
              </a:rPr>
              <a:t>语义、指代消解</a:t>
            </a:r>
            <a:r>
              <a:rPr kumimoji="1" lang="zh-CN" altLang="en-US" dirty="0">
                <a:latin typeface="+mj-ea"/>
                <a:ea typeface="+mj-ea"/>
              </a:rPr>
              <a:t>等句子级语义特征；</a:t>
            </a: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>
                <a:latin typeface="+mj-ea"/>
                <a:ea typeface="+mj-ea"/>
              </a:rPr>
              <a:t>深层学习</a:t>
            </a:r>
            <a:r>
              <a:rPr kumimoji="1" lang="zh-CN" altLang="en-US" dirty="0">
                <a:solidFill>
                  <a:srgbClr val="FF0000"/>
                </a:solidFill>
                <a:latin typeface="+mj-ea"/>
                <a:ea typeface="+mj-ea"/>
              </a:rPr>
              <a:t>篇章、语篇结构</a:t>
            </a:r>
            <a:r>
              <a:rPr kumimoji="1" lang="zh-CN" altLang="en-US" dirty="0">
                <a:latin typeface="+mj-ea"/>
                <a:ea typeface="+mj-ea"/>
              </a:rPr>
              <a:t>等全局、长距离的依赖关系。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D2D9E25-6B04-C71F-5C5D-E7EB1C83637F}"/>
                  </a:ext>
                </a:extLst>
              </p14:cNvPr>
              <p14:cNvContentPartPr/>
              <p14:nvPr/>
            </p14:nvContentPartPr>
            <p14:xfrm>
              <a:off x="644940" y="444344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D2D9E25-6B04-C71F-5C5D-E7EB1C836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940" y="4434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602FC7A-1473-C30C-81BD-2F13289B4893}"/>
                  </a:ext>
                </a:extLst>
              </p14:cNvPr>
              <p14:cNvContentPartPr/>
              <p14:nvPr/>
            </p14:nvContentPartPr>
            <p14:xfrm>
              <a:off x="988380" y="444344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602FC7A-1473-C30C-81BD-2F13289B48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740" y="4434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0DEDA18-B063-159C-3732-F1E7FB41C193}"/>
                  </a:ext>
                </a:extLst>
              </p14:cNvPr>
              <p14:cNvContentPartPr/>
              <p14:nvPr/>
            </p14:nvContentPartPr>
            <p14:xfrm>
              <a:off x="5247831" y="3439176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0DEDA18-B063-159C-3732-F1E7FB41C1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831" y="34305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6571F2-50BA-6F5C-E09F-77ADFE5C6D70}"/>
                  </a:ext>
                </a:extLst>
              </p14:cNvPr>
              <p14:cNvContentPartPr/>
              <p14:nvPr/>
            </p14:nvContentPartPr>
            <p14:xfrm>
              <a:off x="4440711" y="2996016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6571F2-50BA-6F5C-E09F-77ADFE5C6D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2071" y="29873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437075C-340B-959B-C847-B58FD0927246}"/>
                  </a:ext>
                </a:extLst>
              </p14:cNvPr>
              <p14:cNvContentPartPr/>
              <p14:nvPr/>
            </p14:nvContentPartPr>
            <p14:xfrm>
              <a:off x="4643751" y="2743656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437075C-340B-959B-C847-B58FD09272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5111" y="27346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0AD41D4-2C28-C2F6-5300-33EA1CBC244D}"/>
                  </a:ext>
                </a:extLst>
              </p14:cNvPr>
              <p14:cNvContentPartPr/>
              <p14:nvPr/>
            </p14:nvContentPartPr>
            <p14:xfrm>
              <a:off x="3769671" y="2396976"/>
              <a:ext cx="36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0AD41D4-2C28-C2F6-5300-33EA1CBC24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0671" y="238797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690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F3F80-CF9B-E421-B371-FB68C560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BF7C-9D91-CD21-F823-93DE81FA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33CB6-A9A7-FE10-ED67-5B674164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4" y="697990"/>
            <a:ext cx="11060792" cy="58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1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CB86-219F-2DA8-C805-CCAC45E5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E245-73A4-6207-BB03-B7611DC6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预训练语言模型 </a:t>
            </a:r>
            <a:r>
              <a:rPr lang="en-US" altLang="zh-CN" sz="3600" b="1" dirty="0"/>
              <a:t>BERT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541C79-ACE9-201C-C03D-E9774AEF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6" y="621213"/>
            <a:ext cx="11363127" cy="60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0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D05686-C130-A79B-FE36-8737E647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73566"/>
            <a:ext cx="8098522" cy="591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7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862" y="0"/>
            <a:ext cx="10043286" cy="48330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 of learning neural network word embedding</a:t>
            </a:r>
            <a:r>
              <a:rPr lang="zh-CN" altLang="en-US" dirty="0"/>
              <a:t>（</a:t>
            </a:r>
            <a:r>
              <a:rPr lang="en-US" altLang="zh-CN" dirty="0"/>
              <a:t> Skip-grams as example</a:t>
            </a:r>
            <a:r>
              <a:rPr lang="zh-CN" altLang="en-US" dirty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972963" y="938012"/>
                <a:ext cx="7724367" cy="578261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altLang="zh-CN" sz="2400" dirty="0"/>
                  <a:t>We define a model that aims to predict between a center word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and context words in terms of word vectors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𝑐𝑜𝑛𝑡𝑒𝑥𝑡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=…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 which has a loss function, e.g.,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r>
                        <a:rPr lang="en-US" sz="2400" i="1">
                          <a:latin typeface="Cambria Math" charset="0"/>
                        </a:rPr>
                        <m:t>=1−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look at many positions t in a big language corpus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keep adjusting the vector representations of words t minimize the loss</a:t>
                </a: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63" y="938012"/>
                <a:ext cx="7724367" cy="5782613"/>
              </a:xfrm>
              <a:prstGeom prst="rect">
                <a:avLst/>
              </a:prstGeom>
              <a:blipFill>
                <a:blip r:embed="rId3"/>
                <a:stretch>
                  <a:fillRect l="-11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52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+mj-ea"/>
              </a:rPr>
              <a:t>BERT</a:t>
            </a:r>
            <a:r>
              <a:rPr lang="zh-CN" altLang="en-US" dirty="0">
                <a:latin typeface="+mj-ea"/>
              </a:rPr>
              <a:t>模型家族</a:t>
            </a:r>
            <a:endParaRPr dirty="0">
              <a:latin typeface="+mj-ea"/>
            </a:endParaRPr>
          </a:p>
        </p:txBody>
      </p:sp>
      <p:pic>
        <p:nvPicPr>
          <p:cNvPr id="1026" name="Picture 2" descr="5 The Pre-trained language model family">
            <a:extLst>
              <a:ext uri="{FF2B5EF4-FFF2-40B4-BE49-F238E27FC236}">
                <a16:creationId xmlns:a16="http://schemas.microsoft.com/office/drawing/2014/main" id="{C2ED7644-7BA6-B531-3856-2841C6FA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65" y="1143000"/>
            <a:ext cx="890507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A4B841-7D7B-2A6C-BDB2-D23851E93C4A}"/>
                  </a:ext>
                </a:extLst>
              </p14:cNvPr>
              <p14:cNvContentPartPr/>
              <p14:nvPr/>
            </p14:nvContentPartPr>
            <p14:xfrm>
              <a:off x="4469821" y="2683346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A4B841-7D7B-2A6C-BDB2-D23851E93C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0821" y="267470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9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1302-D2CB-3D7F-9077-D024E9FC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3FC5-7EAB-D837-F7C0-B3D977BA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/>
              <a:t>BERT</a:t>
            </a:r>
            <a:r>
              <a:rPr lang="zh-CN" altLang="en-US" sz="3600" b="1" dirty="0"/>
              <a:t> 模型的缺点</a:t>
            </a:r>
            <a:endParaRPr lang="en-US" sz="3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657C4-CECB-7A5C-16FB-F547F02977B7}"/>
              </a:ext>
            </a:extLst>
          </p:cNvPr>
          <p:cNvSpPr txBox="1"/>
          <p:nvPr/>
        </p:nvSpPr>
        <p:spPr>
          <a:xfrm>
            <a:off x="776177" y="1073888"/>
            <a:ext cx="9569303" cy="4384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+mn-ea"/>
              </a:rPr>
              <a:t>BERT </a:t>
            </a:r>
            <a:r>
              <a:rPr kumimoji="1" lang="zh-CN" altLang="en-US" sz="2400" dirty="0">
                <a:latin typeface="+mn-ea"/>
              </a:rPr>
              <a:t>模型似乎难以应用于生成式任务</a:t>
            </a:r>
            <a:endParaRPr kumimoji="1" lang="en-US" altLang="zh-CN" sz="2400" dirty="0"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+mn-ea"/>
              </a:rPr>
              <a:t>Any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solution</a:t>
            </a:r>
            <a:r>
              <a:rPr kumimoji="1" lang="zh-CN" altLang="en-US" sz="2400" dirty="0">
                <a:latin typeface="+mn-ea"/>
              </a:rPr>
              <a:t>？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将整个输出 </a:t>
            </a:r>
            <a:r>
              <a:rPr kumimoji="1" lang="en-US" altLang="zh-CN" sz="2000" dirty="0">
                <a:latin typeface="+mn-ea"/>
              </a:rPr>
              <a:t>mask</a:t>
            </a:r>
            <a:r>
              <a:rPr kumimoji="1" lang="zh-CN" altLang="en-US" sz="2000" dirty="0">
                <a:latin typeface="+mn-ea"/>
              </a:rPr>
              <a:t> 掉（难以控制生成文本的长度和整体的连贯性）</a:t>
            </a:r>
            <a:endParaRPr kumimoji="1"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n-ea"/>
              </a:rPr>
              <a:t>引入解码器</a:t>
            </a:r>
            <a:endParaRPr kumimoji="1" lang="en-US" altLang="zh-CN" sz="20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latin typeface="+mn-ea"/>
              </a:rPr>
              <a:t>UniLM</a:t>
            </a:r>
            <a:endParaRPr kumimoji="1" lang="en-US" altLang="zh-CN" sz="20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n-ea"/>
              </a:rPr>
              <a:t>BART</a:t>
            </a:r>
            <a:r>
              <a:rPr kumimoji="1" lang="zh-CN" altLang="en-US" sz="2000" dirty="0">
                <a:latin typeface="+mn-ea"/>
              </a:rPr>
              <a:t>、</a:t>
            </a:r>
            <a:r>
              <a:rPr kumimoji="1" lang="en-US" altLang="zh-CN" sz="2000" dirty="0">
                <a:latin typeface="+mn-ea"/>
              </a:rPr>
              <a:t>T5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034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AF285-193F-C8E3-8B4D-7AC50171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965E-97CC-5401-8DEA-09682A10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序列到序列预训练模型 </a:t>
            </a:r>
            <a:r>
              <a:rPr lang="en-US" altLang="zh-CN" sz="3600" b="1" dirty="0"/>
              <a:t>BART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E41B38-1F95-8DB9-5488-16977283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47" y="726527"/>
            <a:ext cx="8970106" cy="60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1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DE75-53F0-D7DD-9682-17EC261F4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1824-79E5-5D90-4072-65979A19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序列到序列预训练模型 </a:t>
            </a:r>
            <a:r>
              <a:rPr lang="en-US" altLang="zh-CN" sz="3600" b="1" dirty="0"/>
              <a:t>UNILM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DD453B-F50E-8D55-7A01-4A2E0459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31" y="689092"/>
            <a:ext cx="7833537" cy="616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1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E61F-37EB-72CF-ECB4-D078888B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9DC6-619F-6308-2BC5-25491C4B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序列到序列预训练模型 </a:t>
            </a:r>
            <a:r>
              <a:rPr lang="en-US" altLang="zh-CN" sz="3600" b="1" dirty="0"/>
              <a:t>T5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EE16A-F267-A9C0-78E2-873784CB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70" y="667999"/>
            <a:ext cx="8848060" cy="61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9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Skip-gram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84832" y="2353056"/>
            <a:ext cx="7546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000" dirty="0"/>
              <a:t>…</a:t>
            </a:r>
            <a:r>
              <a:rPr lang="en-US" sz="3000" dirty="0"/>
              <a:t> turning into </a:t>
            </a:r>
            <a:r>
              <a:rPr lang="en-US" sz="3000" dirty="0">
                <a:solidFill>
                  <a:srgbClr val="C00000"/>
                </a:solidFill>
              </a:rPr>
              <a:t>banking</a:t>
            </a:r>
            <a:r>
              <a:rPr lang="en-US" sz="3000" dirty="0"/>
              <a:t> crises as </a:t>
            </a:r>
            <a:r>
              <a:rPr lang="mr-IN" sz="3000" dirty="0"/>
              <a:t>…</a:t>
            </a:r>
            <a:endParaRPr lang="en-US" sz="3000" dirty="0"/>
          </a:p>
        </p:txBody>
      </p:sp>
      <p:sp>
        <p:nvSpPr>
          <p:cNvPr id="8" name="U-Turn Arrow 7"/>
          <p:cNvSpPr/>
          <p:nvPr/>
        </p:nvSpPr>
        <p:spPr>
          <a:xfrm rot="10800000">
            <a:off x="4937761" y="2907054"/>
            <a:ext cx="1036320" cy="41452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U-Turn Arrow 8"/>
          <p:cNvSpPr/>
          <p:nvPr/>
        </p:nvSpPr>
        <p:spPr>
          <a:xfrm flipH="1">
            <a:off x="4145281" y="2008356"/>
            <a:ext cx="1828801" cy="41452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-Turn Arrow 9"/>
          <p:cNvSpPr/>
          <p:nvPr/>
        </p:nvSpPr>
        <p:spPr>
          <a:xfrm rot="10800000" flipH="1">
            <a:off x="6175249" y="2907055"/>
            <a:ext cx="1828801" cy="41452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U-Turn Arrow 10"/>
          <p:cNvSpPr/>
          <p:nvPr/>
        </p:nvSpPr>
        <p:spPr>
          <a:xfrm>
            <a:off x="6175248" y="2008356"/>
            <a:ext cx="1036320" cy="41452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4133088" y="2321838"/>
            <a:ext cx="646176" cy="1816608"/>
          </a:xfrm>
          <a:prstGeom prst="rightBrace">
            <a:avLst>
              <a:gd name="adj1" fmla="val 8333"/>
              <a:gd name="adj2" fmla="val 47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16200000">
            <a:off x="7190232" y="1154915"/>
            <a:ext cx="646176" cy="1816608"/>
          </a:xfrm>
          <a:prstGeom prst="rightBrace">
            <a:avLst>
              <a:gd name="adj1" fmla="val 8333"/>
              <a:gd name="adj2" fmla="val 45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52800" y="3681984"/>
            <a:ext cx="232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word window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3408" y="1362179"/>
            <a:ext cx="232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word window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60877" y="1495888"/>
                <a:ext cx="232867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877" y="1495888"/>
                <a:ext cx="2328672" cy="391646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6083809" y="2907054"/>
            <a:ext cx="0" cy="132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66946" y="4434315"/>
            <a:ext cx="163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Center word</a:t>
            </a:r>
          </a:p>
          <a:p>
            <a:pPr algn="ctr"/>
            <a:r>
              <a:rPr lang="en-US" b="1" dirty="0"/>
              <a:t>Position t</a:t>
            </a:r>
          </a:p>
        </p:txBody>
      </p:sp>
    </p:spTree>
    <p:extLst>
      <p:ext uri="{BB962C8B-B14F-4D97-AF65-F5344CB8AC3E}">
        <p14:creationId xmlns:p14="http://schemas.microsoft.com/office/powerpoint/2010/main" val="127476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1653986" y="693464"/>
                <a:ext cx="9095530" cy="6157785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For each word t = 1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mr-IN" altLang="zh-CN" dirty="0">
                    <a:sym typeface="Wingdings"/>
                  </a:rPr>
                  <a:t>…</a:t>
                </a:r>
                <a:r>
                  <a:rPr lang="en-US" altLang="zh-CN" dirty="0">
                    <a:sym typeface="Wingdings"/>
                  </a:rPr>
                  <a:t> T, </a:t>
                </a:r>
                <a:r>
                  <a:rPr lang="en-US" dirty="0">
                    <a:sym typeface="Wingdings"/>
                  </a:rPr>
                  <a:t>Predict surrounding words in a window of length m of every word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Objective function: Maximize the log probability of any context word given the current center word: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𝐽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sym typeface="Wingdings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sym typeface="Wingdings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is-IS" i="1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≠0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Negative log likelihood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sym typeface="Wingdings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sym typeface="Wingdings"/>
                        </a:rPr>
                        <m:t>=−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sym typeface="Wingdings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=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mr-IN" i="1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sym typeface="Wingdings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sym typeface="Wingding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sym typeface="Wingdings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sym typeface="Wingdings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sym typeface="Wingding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sym typeface="Wingding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sym typeface="Wingdings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𝜃</m:t>
                    </m:r>
                  </m:oMath>
                </a14:m>
                <a:r>
                  <a:rPr lang="en-US" dirty="0">
                    <a:sym typeface="Wingdings"/>
                  </a:rPr>
                  <a:t> represents all variables we optimize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6" y="693464"/>
                <a:ext cx="9095530" cy="6157785"/>
              </a:xfrm>
              <a:prstGeom prst="rect">
                <a:avLst/>
              </a:prstGeom>
              <a:blipFill>
                <a:blip r:embed="rId3"/>
                <a:stretch>
                  <a:fillRect l="-1255" t="-1646" r="-697" b="-2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972963" y="938012"/>
                <a:ext cx="8649729" cy="578261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Predict surrounding words in a window of length m of every word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sym typeface="Wingdings"/>
                      </a:rPr>
                      <m:t>𝑝</m:t>
                    </m:r>
                    <m:r>
                      <a:rPr lang="en-US" i="1">
                        <a:latin typeface="Cambria Math" charset="0"/>
                        <a:sym typeface="Wingdings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charset="0"/>
                        <a:sym typeface="Wingdings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r>
                  <a:rPr lang="en-US" dirty="0">
                    <a:sym typeface="Wingdings"/>
                  </a:rPr>
                  <a:t> the simplest first formulation is: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sym typeface="Wingdings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𝑜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sym typeface="Wingdings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sym typeface="Wingdings"/>
                            </a:rPr>
                            <m:t>exp</m:t>
                          </m:r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sym typeface="Wingdings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sym typeface="Wingdings"/>
                                </a:rPr>
                                <m:t>𝑉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sym typeface="Wingdings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sym typeface="Wingding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sym typeface="Wingdings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:endParaRPr lang="en-US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Where o is the outside (or output) word id, c is the center word id, u and v are “center” and “outside” vectors of o and c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altLang="zh-CN" dirty="0" err="1">
                    <a:sym typeface="Wingdings"/>
                  </a:rPr>
                  <a:t>Softmax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using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word c to obtain probability of word o</a:t>
                </a:r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63" y="938012"/>
                <a:ext cx="8649729" cy="5782613"/>
              </a:xfrm>
              <a:prstGeom prst="rect">
                <a:avLst/>
              </a:prstGeom>
              <a:blipFill>
                <a:blip r:embed="rId3"/>
                <a:stretch>
                  <a:fillRect l="-1320" t="-1754" r="-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6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911802" y="755457"/>
                <a:ext cx="8649729" cy="578261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dirty="0">
                    <a:sym typeface="Wingdings"/>
                  </a:rPr>
                  <a:t>Initialize most word vectors of future models with our “pre-trained” embedding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Also called a look-up table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Conceptually you get a word’s vector by left multiplying a one-hot vector </a:t>
                </a:r>
                <a:r>
                  <a:rPr lang="en-US" i="1" dirty="0">
                    <a:ea typeface="Cambria Math" charset="0"/>
                    <a:cs typeface="Cambria Math" charset="0"/>
                    <a:sym typeface="Wingdings"/>
                  </a:rPr>
                  <a:t>e </a:t>
                </a:r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(of length |V|) by L: x = Le</a:t>
                </a: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802" y="755457"/>
                <a:ext cx="8649729" cy="5782613"/>
              </a:xfrm>
              <a:prstGeom prst="rect">
                <a:avLst/>
              </a:prstGeom>
              <a:blipFill>
                <a:blip r:embed="rId3"/>
                <a:stretch>
                  <a:fillRect l="-1173" t="-1751" r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972408"/>
            <a:ext cx="5867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3C09-6053-4EF7-BB99-6C70599B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train the model: Compute all vector gradients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4DDE351-77F2-4B2C-9628-DDC65343E49C}"/>
              </a:ext>
            </a:extLst>
          </p:cNvPr>
          <p:cNvSpPr txBox="1">
            <a:spLocks noChangeArrowheads="1"/>
          </p:cNvSpPr>
          <p:nvPr/>
        </p:nvSpPr>
        <p:spPr>
          <a:xfrm>
            <a:off x="1641896" y="830977"/>
            <a:ext cx="8649729" cy="5782613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sz="2000" dirty="0">
              <a:sym typeface="Wingding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748D573-6F85-46D7-8804-1D8DE1EE16A1}"/>
              </a:ext>
            </a:extLst>
          </p:cNvPr>
          <p:cNvSpPr txBox="1">
            <a:spLocks noChangeArrowheads="1"/>
          </p:cNvSpPr>
          <p:nvPr/>
        </p:nvSpPr>
        <p:spPr>
          <a:xfrm>
            <a:off x="1799899" y="702954"/>
            <a:ext cx="8649729" cy="5782613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sz="2000" dirty="0"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2A0AC1F8-728E-4A8A-872A-AB7558D5D0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41896" y="574931"/>
                <a:ext cx="8649729" cy="5782613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sz="2600" dirty="0">
                    <a:sym typeface="Wingdings"/>
                  </a:rPr>
                  <a:t>We often define the set of all parameters in terms of one long vector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/>
                      </a:rPr>
                      <m:t>𝜃</m:t>
                    </m:r>
                  </m:oMath>
                </a14:m>
                <a:endParaRPr lang="en-US" sz="2600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sz="2600" dirty="0">
                    <a:sym typeface="Wingdings"/>
                  </a:rPr>
                  <a:t>In our case with d-dimensional vector  and V many words:</a:t>
                </a:r>
              </a:p>
              <a:p>
                <a:pPr>
                  <a:buFont typeface="Wingdings" charset="2"/>
                  <a:buChar char="§"/>
                </a:pPr>
                <a:endParaRPr lang="en-US" sz="2600" dirty="0">
                  <a:sym typeface="Wingdings"/>
                </a:endParaRP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/>
                                  </a:rPr>
                                  <m:t>𝑎𝑎𝑟𝑑𝑣𝑎𝑟𝑘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𝑧𝑒𝑏𝑟𝑎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𝑎𝑎𝑟𝑑𝑣𝑎𝑟𝑘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𝑧𝑒𝑏𝑟𝑎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𝑑𝑉</m:t>
                        </m:r>
                      </m:sup>
                    </m:sSup>
                  </m:oMath>
                </a14:m>
                <a:endParaRPr lang="en-US" sz="2400" dirty="0">
                  <a:sym typeface="Wingdings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2A0AC1F8-728E-4A8A-872A-AB7558D5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96" y="574931"/>
                <a:ext cx="8649729" cy="5782613"/>
              </a:xfrm>
              <a:prstGeom prst="rect">
                <a:avLst/>
              </a:prstGeom>
              <a:blipFill>
                <a:blip r:embed="rId2"/>
                <a:stretch>
                  <a:fillRect l="-1173" t="-1754" r="-2199" b="-6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775DA345-C911-4D6C-9BC2-519E7C3AFFC2}"/>
              </a:ext>
            </a:extLst>
          </p:cNvPr>
          <p:cNvSpPr txBox="1">
            <a:spLocks noChangeArrowheads="1"/>
          </p:cNvSpPr>
          <p:nvPr/>
        </p:nvSpPr>
        <p:spPr>
          <a:xfrm>
            <a:off x="5932701" y="3550319"/>
            <a:ext cx="4008742" cy="904723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2600" dirty="0">
                <a:sym typeface="Wingdings"/>
              </a:rPr>
              <a:t>Every word has two vectors! </a:t>
            </a:r>
          </a:p>
        </p:txBody>
      </p:sp>
    </p:spTree>
    <p:extLst>
      <p:ext uri="{BB962C8B-B14F-4D97-AF65-F5344CB8AC3E}">
        <p14:creationId xmlns:p14="http://schemas.microsoft.com/office/powerpoint/2010/main" val="30609993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培训模板">
      <a:majorFont>
        <a:latin typeface="Arial"/>
        <a:ea typeface="OPPOSans B"/>
        <a:cs typeface=""/>
      </a:majorFont>
      <a:minorFont>
        <a:latin typeface="Arial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1742</Words>
  <Application>Microsoft Macintosh PowerPoint</Application>
  <PresentationFormat>宽屏</PresentationFormat>
  <Paragraphs>231</Paragraphs>
  <Slides>44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阿里巴巴普惠体 B</vt:lpstr>
      <vt:lpstr>DengXian</vt:lpstr>
      <vt:lpstr>DengXian</vt:lpstr>
      <vt:lpstr>思源黑体 CN Bold</vt:lpstr>
      <vt:lpstr>思源黑体 CN Light</vt:lpstr>
      <vt:lpstr>思源宋体 CN Heavy</vt:lpstr>
      <vt:lpstr>SimSun</vt:lpstr>
      <vt:lpstr>微软雅黑</vt:lpstr>
      <vt:lpstr>DeepSeek-CJK-patch</vt:lpstr>
      <vt:lpstr>FZLTXHK--GBK1-0</vt:lpstr>
      <vt:lpstr>Arial</vt:lpstr>
      <vt:lpstr>Cambria Math</vt:lpstr>
      <vt:lpstr>Segoe UI Light</vt:lpstr>
      <vt:lpstr>Wingdings</vt:lpstr>
      <vt:lpstr>自定义设计方案</vt:lpstr>
      <vt:lpstr>1_51PPT模板网   www.51pptmoban.com</vt:lpstr>
      <vt:lpstr>PowerPoint 演示文稿</vt:lpstr>
      <vt:lpstr>词向量回顾</vt:lpstr>
      <vt:lpstr>Main idea of word2vec</vt:lpstr>
      <vt:lpstr>Basic idea of learning neural network word embedding（ Skip-grams as example）</vt:lpstr>
      <vt:lpstr>Skip-gram prediction</vt:lpstr>
      <vt:lpstr>Details of Word2Vec</vt:lpstr>
      <vt:lpstr>Details of Word2Vec</vt:lpstr>
      <vt:lpstr>Word embedding matrix</vt:lpstr>
      <vt:lpstr>To train the model: Compute all vector gradients</vt:lpstr>
      <vt:lpstr>What to do with the two sets of vectors</vt:lpstr>
      <vt:lpstr>Linear Relationships in word2vec</vt:lpstr>
      <vt:lpstr>Glove Model</vt:lpstr>
      <vt:lpstr>Glove results</vt:lpstr>
      <vt:lpstr>分布语义学中的二阶共现</vt:lpstr>
      <vt:lpstr>Word2Vec 总结</vt:lpstr>
      <vt:lpstr>AllenNLP ELMo: Embeddings from Language Models </vt:lpstr>
      <vt:lpstr>预训练语言模型</vt:lpstr>
      <vt:lpstr>Transformer——预训练技术里程碑</vt:lpstr>
      <vt:lpstr>双向编码器表示模型 BERT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预训练语言模型</vt:lpstr>
      <vt:lpstr>预训练语言模型 BERT</vt:lpstr>
      <vt:lpstr>预训练语言模型 BERT</vt:lpstr>
      <vt:lpstr>预训练语言模型 BERT</vt:lpstr>
      <vt:lpstr>预训练语言模型 BERT</vt:lpstr>
      <vt:lpstr>预训练语言模型 BERT</vt:lpstr>
      <vt:lpstr>预训练语言模型 BERT</vt:lpstr>
      <vt:lpstr>预训练语言模型 BERT</vt:lpstr>
      <vt:lpstr>预训练语言模型 BERT</vt:lpstr>
      <vt:lpstr>预训练语言模型 BERT</vt:lpstr>
      <vt:lpstr>预训练语言模型 BERT</vt:lpstr>
      <vt:lpstr>BERT模型每层的特征</vt:lpstr>
      <vt:lpstr>预训练语言模型 BERT</vt:lpstr>
      <vt:lpstr>预训练语言模型 BERT</vt:lpstr>
      <vt:lpstr>PowerPoint 演示文稿</vt:lpstr>
      <vt:lpstr>BERT模型家族</vt:lpstr>
      <vt:lpstr>BERT 模型的缺点</vt:lpstr>
      <vt:lpstr>序列到序列预训练模型 BART</vt:lpstr>
      <vt:lpstr>序列到序列预训练模型 UNILM</vt:lpstr>
      <vt:lpstr>序列到序列预训练模型 T5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蓝绿配色清新风互联网科技公司介绍ppt模板</dc:title>
  <dc:creator>南墙</dc:creator>
  <cp:keywords>P界达人</cp:keywords>
  <dc:description>www.51pptmoban.com</dc:description>
  <cp:lastModifiedBy>assassin chenwei</cp:lastModifiedBy>
  <cp:revision>539</cp:revision>
  <cp:lastPrinted>2024-08-20T01:31:00Z</cp:lastPrinted>
  <dcterms:created xsi:type="dcterms:W3CDTF">1900-01-01T00:00:00Z</dcterms:created>
  <dcterms:modified xsi:type="dcterms:W3CDTF">2025-05-06T08:58:11Z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78303B7DC8B84F09B7A178A807D820E0</vt:lpwstr>
  </property>
  <property fmtid="{D5CDD505-2E9C-101B-9397-08002B2CF9AE}" pid="3" name="KSOProductBuildVer">
    <vt:lpwstr>2052-11.8.2.11718</vt:lpwstr>
  </property>
</Properties>
</file>